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  <p:sldMasterId id="2147483714" r:id="rId3"/>
  </p:sldMasterIdLst>
  <p:notesMasterIdLst>
    <p:notesMasterId r:id="rId20"/>
  </p:notesMasterIdLst>
  <p:sldIdLst>
    <p:sldId id="5103" r:id="rId4"/>
    <p:sldId id="5105" r:id="rId5"/>
    <p:sldId id="5106" r:id="rId6"/>
    <p:sldId id="5109" r:id="rId7"/>
    <p:sldId id="5110" r:id="rId8"/>
    <p:sldId id="5123" r:id="rId9"/>
    <p:sldId id="5124" r:id="rId10"/>
    <p:sldId id="5125" r:id="rId11"/>
    <p:sldId id="5126" r:id="rId12"/>
    <p:sldId id="5127" r:id="rId13"/>
    <p:sldId id="5128" r:id="rId14"/>
    <p:sldId id="5129" r:id="rId15"/>
    <p:sldId id="5130" r:id="rId16"/>
    <p:sldId id="5131" r:id="rId17"/>
    <p:sldId id="5132" r:id="rId18"/>
    <p:sldId id="42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5075" autoAdjust="0"/>
  </p:normalViewPr>
  <p:slideViewPr>
    <p:cSldViewPr snapToGrid="0">
      <p:cViewPr>
        <p:scale>
          <a:sx n="70" d="100"/>
          <a:sy n="70" d="100"/>
        </p:scale>
        <p:origin x="2094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94A82-11C9-47B0-8011-5E491708B074}" type="datetimeFigureOut">
              <a:rPr lang="en-ID" smtClean="0"/>
              <a:t>22/01/2024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CAAE2-E1B0-41A4-9A1F-CBAFDAC17EC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115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 dalam PerBKN No. 3 Tahun 2023, dalam ketentuan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kredit </a:t>
            </a:r>
            <a:r>
              <a:rPr lang="en-US" dirty="0" err="1"/>
              <a:t>berdasarkan</a:t>
            </a:r>
            <a:r>
              <a:rPr lang="en-US" dirty="0"/>
              <a:t> Konversi </a:t>
            </a:r>
            <a:r>
              <a:rPr lang="en-US" dirty="0" err="1"/>
              <a:t>predikat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b="1" dirty="0"/>
              <a:t>3 </a:t>
            </a:r>
            <a:r>
              <a:rPr lang="en-US" b="1" dirty="0" err="1"/>
              <a:t>Formulir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oleh </a:t>
            </a:r>
            <a:r>
              <a:rPr lang="en-US" b="1" dirty="0"/>
              <a:t>pejabat </a:t>
            </a:r>
            <a:r>
              <a:rPr lang="en-US" b="1" dirty="0" err="1"/>
              <a:t>penilai</a:t>
            </a:r>
            <a:r>
              <a:rPr lang="en-US" b="1" dirty="0"/>
              <a:t> </a:t>
            </a:r>
            <a:r>
              <a:rPr lang="en-US" b="1" dirty="0" err="1"/>
              <a:t>kinerja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:</a:t>
            </a:r>
          </a:p>
          <a:p>
            <a:pPr marL="228600" indent="-228600">
              <a:buAutoNum type="arabicPeriod"/>
            </a:pPr>
            <a:r>
              <a:rPr lang="en-US" b="1" i="1" dirty="0" err="1"/>
              <a:t>Formulir</a:t>
            </a:r>
            <a:r>
              <a:rPr lang="en-US" b="1" i="1" dirty="0"/>
              <a:t> Konversi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Predikat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Kinerja ke dalam Angka Kredit.</a:t>
            </a:r>
          </a:p>
          <a:p>
            <a:pPr marL="228600" indent="-228600">
              <a:buAutoNum type="arabicPeriod"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Formulir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  <a:r>
              <a:rPr lang="en-US" b="1" i="1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Akumulasi</a:t>
            </a:r>
            <a:r>
              <a:rPr lang="en-US" b="1" i="1" dirty="0">
                <a:solidFill>
                  <a:srgbClr val="44546A"/>
                </a:solidFill>
                <a:latin typeface="Berlin Sans FB Demi" panose="020E0802020502020306" pitchFamily="34" charset="0"/>
              </a:rPr>
              <a:t> Angka Kredit.</a:t>
            </a:r>
          </a:p>
          <a:p>
            <a:pPr marL="228600" indent="-228600">
              <a:buAutoNum type="arabicPeriod"/>
            </a:pPr>
            <a:r>
              <a:rPr lang="en-US" b="1" i="1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Formulir</a:t>
            </a:r>
            <a:r>
              <a:rPr lang="en-US" b="1" i="1" dirty="0">
                <a:solidFill>
                  <a:srgbClr val="44546A"/>
                </a:solidFill>
                <a:latin typeface="Berlin Sans FB Demi" panose="020E0802020502020306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PAK Konversi.</a:t>
            </a:r>
          </a:p>
          <a:p>
            <a:pPr marL="0" indent="0">
              <a:buNone/>
            </a:pPr>
            <a:endParaRPr lang="en-ID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Formulir</a:t>
            </a:r>
            <a:r>
              <a:rPr lang="en-US" b="1" i="1" dirty="0"/>
              <a:t> Konversi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Predikat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Kinerja ke dalam Angka Kredit dan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Formulir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  <a:r>
              <a:rPr lang="en-US" b="1" i="1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Akumulasi</a:t>
            </a:r>
            <a:r>
              <a:rPr lang="en-US" b="1" i="1" dirty="0">
                <a:solidFill>
                  <a:srgbClr val="44546A"/>
                </a:solidFill>
                <a:latin typeface="Berlin Sans FB Demi" panose="020E0802020502020306" pitchFamily="34" charset="0"/>
              </a:rPr>
              <a:t> Angka Kredit </a:t>
            </a:r>
            <a:r>
              <a:rPr lang="en-US" b="0" i="0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ditetapkan</a:t>
            </a:r>
            <a:r>
              <a:rPr lang="en-US" b="0" i="0" dirty="0">
                <a:solidFill>
                  <a:srgbClr val="44546A"/>
                </a:solidFill>
                <a:latin typeface="Berlin Sans FB Demi" panose="020E0802020502020306" pitchFamily="34" charset="0"/>
              </a:rPr>
              <a:t> oleh atasan langsung </a:t>
            </a:r>
            <a:r>
              <a:rPr lang="en-US" b="1" i="0" dirty="0">
                <a:solidFill>
                  <a:srgbClr val="44546A"/>
                </a:solidFill>
                <a:latin typeface="Berlin Sans FB Demi" panose="020E0802020502020306" pitchFamily="34" charset="0"/>
              </a:rPr>
              <a:t>setiap kali </a:t>
            </a:r>
            <a:r>
              <a:rPr lang="en-US" b="1" i="0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predikat</a:t>
            </a:r>
            <a:r>
              <a:rPr lang="en-US" b="1" i="0" dirty="0">
                <a:solidFill>
                  <a:srgbClr val="44546A"/>
                </a:solidFill>
                <a:latin typeface="Berlin Sans FB Demi" panose="020E0802020502020306" pitchFamily="34" charset="0"/>
              </a:rPr>
              <a:t> </a:t>
            </a:r>
            <a:r>
              <a:rPr lang="en-US" b="1" i="0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kinerja</a:t>
            </a:r>
            <a:r>
              <a:rPr lang="en-US" b="1" i="0" dirty="0">
                <a:solidFill>
                  <a:srgbClr val="44546A"/>
                </a:solidFill>
                <a:latin typeface="Berlin Sans FB Demi" panose="020E0802020502020306" pitchFamily="34" charset="0"/>
              </a:rPr>
              <a:t> </a:t>
            </a:r>
            <a:r>
              <a:rPr lang="en-US" b="1" i="0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dikonversikan</a:t>
            </a:r>
            <a:r>
              <a:rPr lang="en-US" b="1" i="0" dirty="0">
                <a:solidFill>
                  <a:srgbClr val="44546A"/>
                </a:solidFill>
                <a:latin typeface="Berlin Sans FB Demi" panose="020E0802020502020306" pitchFamily="34" charset="0"/>
              </a:rPr>
              <a:t> menjadi </a:t>
            </a:r>
            <a:r>
              <a:rPr lang="en-US" b="1" i="0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angka</a:t>
            </a:r>
            <a:r>
              <a:rPr lang="en-US" b="1" i="0" dirty="0">
                <a:solidFill>
                  <a:srgbClr val="44546A"/>
                </a:solidFill>
                <a:latin typeface="Berlin Sans FB Demi" panose="020E0802020502020306" pitchFamily="34" charset="0"/>
              </a:rPr>
              <a:t> kredit</a:t>
            </a:r>
            <a:r>
              <a:rPr lang="en-US" b="0" i="0" dirty="0">
                <a:solidFill>
                  <a:srgbClr val="44546A"/>
                </a:solidFill>
                <a:latin typeface="Berlin Sans FB Demi" panose="020E0802020502020306" pitchFamily="34" charset="0"/>
              </a:rPr>
              <a:t>, sementara itu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Formulir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PAK Konversi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ditetapkan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dalam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hal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diperlukan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.</a:t>
            </a:r>
            <a:endParaRPr kumimoji="0" lang="en-ID" sz="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b="1" i="1" dirty="0">
              <a:solidFill>
                <a:srgbClr val="44546A"/>
              </a:solidFill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8CD95E6-AF70-4388-8C28-310521ED3EE0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403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" name="Google Shape;84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+mj-lt"/>
              <a:buNone/>
            </a:pPr>
            <a:r>
              <a:rPr lang="en-ID" sz="2800" dirty="0"/>
              <a:t>Alur Penetapan PAK: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/>
              <a:t>Pejabat </a:t>
            </a:r>
            <a:r>
              <a:rPr lang="en-ID" sz="2800" dirty="0" err="1"/>
              <a:t>Penilai</a:t>
            </a:r>
            <a:r>
              <a:rPr lang="en-ID" sz="2800" dirty="0"/>
              <a:t> Kinerja </a:t>
            </a:r>
            <a:r>
              <a:rPr lang="en-ID" sz="2800" dirty="0" err="1"/>
              <a:t>menilai</a:t>
            </a:r>
            <a:r>
              <a:rPr lang="en-ID" sz="2800" dirty="0"/>
              <a:t> </a:t>
            </a:r>
            <a:r>
              <a:rPr lang="en-ID" sz="2800" dirty="0" err="1"/>
              <a:t>kinerja</a:t>
            </a:r>
            <a:r>
              <a:rPr lang="en-ID" sz="2800" dirty="0"/>
              <a:t> yang </a:t>
            </a:r>
            <a:r>
              <a:rPr lang="en-ID" sz="2800" dirty="0" err="1"/>
              <a:t>terdiri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sasaran</a:t>
            </a:r>
            <a:r>
              <a:rPr lang="en-ID" sz="2800" dirty="0"/>
              <a:t> </a:t>
            </a:r>
            <a:r>
              <a:rPr lang="en-ID" sz="2800" dirty="0" err="1"/>
              <a:t>kinerja</a:t>
            </a:r>
            <a:r>
              <a:rPr lang="en-ID" sz="2800" dirty="0"/>
              <a:t> </a:t>
            </a:r>
            <a:r>
              <a:rPr lang="en-ID" sz="2800" dirty="0" err="1"/>
              <a:t>pegawai</a:t>
            </a:r>
            <a:r>
              <a:rPr lang="en-ID" sz="2800" dirty="0"/>
              <a:t> dan </a:t>
            </a:r>
            <a:r>
              <a:rPr lang="en-ID" sz="2800" dirty="0" err="1"/>
              <a:t>perilaku</a:t>
            </a:r>
            <a:r>
              <a:rPr lang="en-ID" sz="2800" dirty="0"/>
              <a:t> </a:t>
            </a:r>
            <a:r>
              <a:rPr lang="en-ID" sz="2800" dirty="0" err="1"/>
              <a:t>kerja</a:t>
            </a:r>
            <a:r>
              <a:rPr lang="en-ID" sz="2800" dirty="0"/>
              <a:t> Pejabat </a:t>
            </a:r>
            <a:r>
              <a:rPr lang="en-ID" sz="2800" dirty="0" err="1"/>
              <a:t>Fungsional</a:t>
            </a:r>
            <a:r>
              <a:rPr lang="en-ID" sz="2800" dirty="0"/>
              <a:t> </a:t>
            </a:r>
            <a:r>
              <a:rPr lang="en-ID" sz="2800" dirty="0" err="1"/>
              <a:t>melalui</a:t>
            </a:r>
            <a:r>
              <a:rPr lang="en-ID" sz="2800" dirty="0"/>
              <a:t> </a:t>
            </a:r>
            <a:r>
              <a:rPr lang="en-ID" sz="2800" dirty="0" err="1"/>
              <a:t>evaluasi</a:t>
            </a:r>
            <a:r>
              <a:rPr lang="en-ID" sz="2800" dirty="0"/>
              <a:t> </a:t>
            </a:r>
            <a:r>
              <a:rPr lang="en-ID" sz="2800" dirty="0" err="1"/>
              <a:t>periodik</a:t>
            </a:r>
            <a:r>
              <a:rPr lang="en-ID" sz="2800" dirty="0"/>
              <a:t> dan </a:t>
            </a:r>
            <a:r>
              <a:rPr lang="en-ID" sz="2800" dirty="0" err="1"/>
              <a:t>tahunan</a:t>
            </a:r>
            <a:r>
              <a:rPr lang="en-ID" sz="2800" dirty="0"/>
              <a:t> </a:t>
            </a:r>
            <a:r>
              <a:rPr lang="en-ID" sz="2800" dirty="0" err="1"/>
              <a:t>sehingga</a:t>
            </a:r>
            <a:r>
              <a:rPr lang="en-ID" sz="2800" dirty="0"/>
              <a:t> </a:t>
            </a:r>
            <a:r>
              <a:rPr lang="en-ID" sz="2800" dirty="0" err="1"/>
              <a:t>mendapatkan</a:t>
            </a:r>
            <a:r>
              <a:rPr lang="en-ID" sz="2800" dirty="0"/>
              <a:t> </a:t>
            </a:r>
            <a:r>
              <a:rPr lang="en-ID" sz="2800" dirty="0" err="1"/>
              <a:t>predikat</a:t>
            </a:r>
            <a:r>
              <a:rPr lang="en-ID" sz="2800" dirty="0"/>
              <a:t> </a:t>
            </a:r>
            <a:r>
              <a:rPr lang="en-ID" sz="2800" dirty="0" err="1"/>
              <a:t>kinerja</a:t>
            </a:r>
            <a:r>
              <a:rPr lang="en-ID" sz="2800" dirty="0"/>
              <a:t> </a:t>
            </a:r>
            <a:r>
              <a:rPr lang="en-ID" sz="2800" dirty="0" err="1"/>
              <a:t>sesuai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peraturan</a:t>
            </a:r>
            <a:r>
              <a:rPr lang="en-ID" sz="2800" dirty="0"/>
              <a:t> </a:t>
            </a:r>
            <a:r>
              <a:rPr lang="en-ID" sz="2800" dirty="0" err="1"/>
              <a:t>perundang-undangan</a:t>
            </a:r>
            <a:r>
              <a:rPr lang="en-ID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Predikat</a:t>
            </a:r>
            <a:r>
              <a:rPr lang="en-ID" sz="2800" dirty="0"/>
              <a:t> </a:t>
            </a:r>
            <a:r>
              <a:rPr lang="en-ID" sz="2800" dirty="0" err="1"/>
              <a:t>kinerja</a:t>
            </a:r>
            <a:r>
              <a:rPr lang="en-ID" sz="2800" dirty="0"/>
              <a:t> </a:t>
            </a:r>
            <a:r>
              <a:rPr lang="en-ID" sz="2800" dirty="0" err="1"/>
              <a:t>dikonversikan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bentuk</a:t>
            </a:r>
            <a:r>
              <a:rPr lang="en-ID" sz="2800" dirty="0"/>
              <a:t> </a:t>
            </a:r>
            <a:r>
              <a:rPr lang="en-ID" sz="2800" dirty="0" err="1"/>
              <a:t>angka</a:t>
            </a:r>
            <a:r>
              <a:rPr lang="en-ID" sz="2800" dirty="0"/>
              <a:t> </a:t>
            </a:r>
            <a:r>
              <a:rPr lang="en-ID" sz="2800" dirty="0" err="1"/>
              <a:t>kredit</a:t>
            </a:r>
            <a:r>
              <a:rPr lang="en-ID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1800" dirty="0"/>
              <a:t>Angka </a:t>
            </a:r>
            <a:r>
              <a:rPr lang="en-ID" sz="1800" dirty="0" err="1"/>
              <a:t>kredit</a:t>
            </a:r>
            <a:r>
              <a:rPr lang="en-ID" sz="1800" dirty="0"/>
              <a:t> </a:t>
            </a:r>
            <a:r>
              <a:rPr lang="en-ID" sz="1800" dirty="0" err="1"/>
              <a:t>dituangkan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penetapan</a:t>
            </a:r>
            <a:r>
              <a:rPr lang="en-ID" sz="1800" dirty="0"/>
              <a:t> Angka </a:t>
            </a:r>
            <a:r>
              <a:rPr lang="en-ID" sz="1800" dirty="0" err="1"/>
              <a:t>Kredit</a:t>
            </a:r>
            <a:r>
              <a:rPr lang="en-ID" sz="1800" dirty="0"/>
              <a:t> dan </a:t>
            </a:r>
            <a:r>
              <a:rPr lang="en-ID" sz="1800" dirty="0" err="1"/>
              <a:t>ditetapkan</a:t>
            </a:r>
            <a:r>
              <a:rPr lang="en-ID" sz="1800" dirty="0"/>
              <a:t> oleh Pejabat </a:t>
            </a:r>
            <a:r>
              <a:rPr lang="en-ID" sz="1800" dirty="0" err="1"/>
              <a:t>Penilai</a:t>
            </a:r>
            <a:r>
              <a:rPr lang="en-ID" sz="1800" dirty="0"/>
              <a:t> Kinerja </a:t>
            </a:r>
            <a:r>
              <a:rPr lang="en-ID" sz="1800" dirty="0" err="1"/>
              <a:t>setelah</a:t>
            </a:r>
            <a:r>
              <a:rPr lang="en-ID" sz="1800" dirty="0"/>
              <a:t> </a:t>
            </a:r>
            <a:r>
              <a:rPr lang="en-ID" sz="1800" dirty="0" err="1"/>
              <a:t>memenuhi</a:t>
            </a:r>
            <a:r>
              <a:rPr lang="en-ID" sz="1800" dirty="0"/>
              <a:t> </a:t>
            </a:r>
            <a:r>
              <a:rPr lang="en-ID" sz="1800" dirty="0" err="1"/>
              <a:t>akumulasi</a:t>
            </a:r>
            <a:r>
              <a:rPr lang="en-ID" sz="1800" dirty="0"/>
              <a:t> </a:t>
            </a:r>
            <a:r>
              <a:rPr lang="en-ID" sz="1800" dirty="0" err="1"/>
              <a:t>angka</a:t>
            </a:r>
            <a:r>
              <a:rPr lang="en-ID" sz="1800" dirty="0"/>
              <a:t> </a:t>
            </a:r>
            <a:r>
              <a:rPr lang="en-ID" sz="1800" dirty="0" err="1"/>
              <a:t>kredit</a:t>
            </a:r>
            <a:r>
              <a:rPr lang="en-ID" sz="1800" dirty="0"/>
              <a:t> yang </a:t>
            </a:r>
            <a:r>
              <a:rPr lang="en-ID" sz="1800" dirty="0" err="1"/>
              <a:t>menjadi</a:t>
            </a:r>
            <a:r>
              <a:rPr lang="en-ID" sz="1800" dirty="0"/>
              <a:t> </a:t>
            </a:r>
            <a:r>
              <a:rPr lang="en-ID" sz="1800" dirty="0" err="1"/>
              <a:t>syarat</a:t>
            </a:r>
            <a:r>
              <a:rPr lang="en-ID" sz="1800" dirty="0"/>
              <a:t> kenaikan </a:t>
            </a:r>
            <a:r>
              <a:rPr lang="en-ID" sz="1800" dirty="0" err="1"/>
              <a:t>pangkat</a:t>
            </a:r>
            <a:r>
              <a:rPr lang="en-ID" sz="1800" dirty="0"/>
              <a:t> dan/</a:t>
            </a:r>
            <a:r>
              <a:rPr lang="en-ID" sz="1800" dirty="0" err="1"/>
              <a:t>atau</a:t>
            </a:r>
            <a:r>
              <a:rPr lang="en-ID" sz="1800" dirty="0"/>
              <a:t> kenaikan </a:t>
            </a:r>
            <a:r>
              <a:rPr lang="en-ID" sz="1800" dirty="0" err="1"/>
              <a:t>jenjang</a:t>
            </a:r>
            <a:r>
              <a:rPr lang="en-ID" sz="1800" dirty="0"/>
              <a:t> </a:t>
            </a:r>
            <a:r>
              <a:rPr lang="en-ID" sz="1800" dirty="0" err="1"/>
              <a:t>jabatan</a:t>
            </a:r>
            <a:r>
              <a:rPr lang="en-ID" sz="1800" dirty="0"/>
              <a:t> </a:t>
            </a:r>
            <a:r>
              <a:rPr lang="en-ID" sz="1800" dirty="0" err="1"/>
              <a:t>setingkat</a:t>
            </a:r>
            <a:r>
              <a:rPr lang="en-ID" sz="1800" dirty="0"/>
              <a:t>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tinggi</a:t>
            </a:r>
            <a:r>
              <a:rPr lang="en-ID" sz="1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1800" dirty="0"/>
              <a:t>Penetapan Angka </a:t>
            </a:r>
            <a:r>
              <a:rPr lang="en-ID" sz="1800" dirty="0" err="1"/>
              <a:t>Kredit</a:t>
            </a:r>
            <a:r>
              <a:rPr lang="en-ID" sz="1800" dirty="0"/>
              <a:t> </a:t>
            </a:r>
            <a:r>
              <a:rPr lang="en-ID" sz="1800" dirty="0" err="1"/>
              <a:t>disampaikan</a:t>
            </a:r>
            <a:r>
              <a:rPr lang="en-ID" sz="1800" dirty="0"/>
              <a:t> </a:t>
            </a:r>
            <a:r>
              <a:rPr lang="en-ID" sz="1800" dirty="0" err="1"/>
              <a:t>kepada</a:t>
            </a:r>
            <a:r>
              <a:rPr lang="en-ID" sz="1800" dirty="0"/>
              <a:t> </a:t>
            </a:r>
            <a:r>
              <a:rPr lang="en-ID" sz="1800" dirty="0" err="1"/>
              <a:t>pengelola</a:t>
            </a:r>
            <a:r>
              <a:rPr lang="en-ID" sz="1800" dirty="0"/>
              <a:t> </a:t>
            </a:r>
            <a:r>
              <a:rPr lang="en-ID" sz="1800" dirty="0" err="1"/>
              <a:t>kepegawaian</a:t>
            </a:r>
            <a:r>
              <a:rPr lang="en-ID" sz="1800" dirty="0"/>
              <a:t> </a:t>
            </a:r>
            <a:r>
              <a:rPr lang="en-ID" sz="1800" dirty="0" err="1"/>
              <a:t>melalui</a:t>
            </a:r>
            <a:r>
              <a:rPr lang="en-ID" sz="1800" dirty="0"/>
              <a:t> </a:t>
            </a:r>
            <a:r>
              <a:rPr lang="en-ID" sz="1800" dirty="0" err="1"/>
              <a:t>pimpinan</a:t>
            </a:r>
            <a:r>
              <a:rPr lang="en-ID" sz="1800" dirty="0"/>
              <a:t> unit </a:t>
            </a:r>
            <a:r>
              <a:rPr lang="en-ID" sz="1800" dirty="0" err="1"/>
              <a:t>kerja</a:t>
            </a:r>
            <a:r>
              <a:rPr lang="en-ID" sz="1800" dirty="0"/>
              <a:t> </a:t>
            </a:r>
            <a:r>
              <a:rPr lang="en-ID" sz="1800" dirty="0" err="1"/>
              <a:t>sekelas</a:t>
            </a:r>
            <a:r>
              <a:rPr lang="en-ID" sz="1800" dirty="0"/>
              <a:t> JPT </a:t>
            </a:r>
            <a:r>
              <a:rPr lang="en-ID" sz="1800" dirty="0" err="1"/>
              <a:t>Pratama</a:t>
            </a:r>
            <a:r>
              <a:rPr lang="en-ID" sz="1800" dirty="0"/>
              <a:t> dan </a:t>
            </a:r>
            <a:r>
              <a:rPr lang="en-ID" sz="1800" dirty="0" err="1"/>
              <a:t>diteruskan</a:t>
            </a:r>
            <a:r>
              <a:rPr lang="en-ID" sz="1800" dirty="0"/>
              <a:t> </a:t>
            </a:r>
            <a:r>
              <a:rPr lang="en-ID" sz="1800" dirty="0" err="1"/>
              <a:t>kepada</a:t>
            </a:r>
            <a:r>
              <a:rPr lang="en-ID" sz="1800" dirty="0"/>
              <a:t> Tim </a:t>
            </a:r>
            <a:r>
              <a:rPr lang="en-ID" sz="1800" dirty="0" err="1"/>
              <a:t>Penilai</a:t>
            </a:r>
            <a:r>
              <a:rPr lang="en-ID" sz="1800" dirty="0"/>
              <a:t> Kinerja </a:t>
            </a:r>
            <a:r>
              <a:rPr lang="en-ID" sz="1800" dirty="0" err="1"/>
              <a:t>sebagai</a:t>
            </a:r>
            <a:r>
              <a:rPr lang="en-ID" sz="1800" dirty="0"/>
              <a:t> </a:t>
            </a:r>
            <a:r>
              <a:rPr lang="en-ID" sz="1800" dirty="0" err="1"/>
              <a:t>pertimbangan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kenaikan </a:t>
            </a:r>
            <a:r>
              <a:rPr lang="en-ID" sz="1800" dirty="0" err="1"/>
              <a:t>pangkat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jenjang</a:t>
            </a:r>
            <a:r>
              <a:rPr lang="en-ID" sz="1800" dirty="0"/>
              <a:t> </a:t>
            </a:r>
            <a:r>
              <a:rPr lang="en-ID" sz="1800" dirty="0" err="1"/>
              <a:t>jabatan</a:t>
            </a:r>
            <a:r>
              <a:rPr lang="en-ID" sz="1800" dirty="0"/>
              <a:t>.</a:t>
            </a:r>
          </a:p>
        </p:txBody>
      </p:sp>
      <p:sp>
        <p:nvSpPr>
          <p:cNvPr id="845" name="Google Shape;84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800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e1f03483a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e1f03483af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5CCEA-3F45-46FD-873C-10FB1242F4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e1f03483a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e1f03483af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9B178-55CA-474C-9384-5913C46F605F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72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 dalam SE 23 tahun 2022 yang mana </a:t>
            </a:r>
            <a:r>
              <a:rPr lang="en-US" dirty="0" err="1"/>
              <a:t>telah</a:t>
            </a:r>
            <a:r>
              <a:rPr lang="en-US" dirty="0"/>
              <a:t> di </a:t>
            </a:r>
            <a:r>
              <a:rPr lang="en-US" dirty="0" err="1"/>
              <a:t>tetapkan</a:t>
            </a:r>
            <a:r>
              <a:rPr lang="en-US" dirty="0"/>
              <a:t> juga </a:t>
            </a:r>
            <a:r>
              <a:rPr lang="en-US" dirty="0" err="1"/>
              <a:t>didalam</a:t>
            </a:r>
            <a:r>
              <a:rPr lang="en-US" dirty="0"/>
              <a:t> PerBKN 3 Tahun 2023 kami </a:t>
            </a:r>
            <a:r>
              <a:rPr lang="en-US" dirty="0" err="1"/>
              <a:t>mengakomodir</a:t>
            </a:r>
            <a:r>
              <a:rPr lang="en-US" dirty="0"/>
              <a:t> 5 kondisi untuk </a:t>
            </a:r>
            <a:r>
              <a:rPr lang="en-US" dirty="0" err="1"/>
              <a:t>teknis</a:t>
            </a:r>
            <a:r>
              <a:rPr lang="en-US" dirty="0"/>
              <a:t> penyesuaian </a:t>
            </a:r>
            <a:r>
              <a:rPr lang="en-US" dirty="0" err="1"/>
              <a:t>angka</a:t>
            </a:r>
            <a:r>
              <a:rPr lang="en-US" dirty="0"/>
              <a:t> kredit.</a:t>
            </a:r>
          </a:p>
          <a:p>
            <a:pPr marL="0" indent="0">
              <a:buNone/>
            </a:pPr>
            <a:r>
              <a:rPr lang="en-US" dirty="0"/>
              <a:t>Kondisi tersebut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228600" indent="-228600">
              <a:buAutoNum type="arabicPeriod"/>
            </a:pPr>
            <a:r>
              <a:rPr lang="en-US" dirty="0"/>
              <a:t>Pangkat </a:t>
            </a:r>
            <a:r>
              <a:rPr lang="en-US" dirty="0" err="1"/>
              <a:t>setara</a:t>
            </a:r>
            <a:r>
              <a:rPr lang="en-US" dirty="0"/>
              <a:t> dengan jenjang: yang </a:t>
            </a:r>
            <a:r>
              <a:rPr lang="en-US" dirty="0" err="1"/>
              <a:t>dimaksud</a:t>
            </a:r>
            <a:r>
              <a:rPr lang="en-US" dirty="0"/>
              <a:t> pangkat </a:t>
            </a:r>
            <a:r>
              <a:rPr lang="en-US" dirty="0" err="1"/>
              <a:t>setara</a:t>
            </a:r>
            <a:r>
              <a:rPr lang="en-US" dirty="0"/>
              <a:t> jenjang </a:t>
            </a:r>
            <a:r>
              <a:rPr lang="en-US" dirty="0" err="1"/>
              <a:t>adalah</a:t>
            </a:r>
            <a:r>
              <a:rPr lang="en-US" dirty="0"/>
              <a:t> pangkat pejabat fungsional </a:t>
            </a:r>
            <a:r>
              <a:rPr lang="en-US" dirty="0" err="1"/>
              <a:t>berada</a:t>
            </a:r>
            <a:r>
              <a:rPr lang="en-US" dirty="0"/>
              <a:t> dalam </a:t>
            </a:r>
            <a:r>
              <a:rPr lang="en-US" dirty="0" err="1"/>
              <a:t>koridor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di dalam jenjang JF </a:t>
            </a:r>
            <a:r>
              <a:rPr lang="en-US" dirty="0" err="1"/>
              <a:t>nya</a:t>
            </a:r>
            <a:r>
              <a:rPr lang="en-US" dirty="0"/>
              <a:t> sesuai ketentuan </a:t>
            </a:r>
            <a:r>
              <a:rPr lang="en-US" dirty="0" err="1"/>
              <a:t>Kepres</a:t>
            </a:r>
            <a:r>
              <a:rPr lang="en-US" dirty="0"/>
              <a:t> 87 Tahun 1999, contoh : III/a Pertama, III/d Muda,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kredit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untuk kenaikan jenjang jabatan.</a:t>
            </a:r>
          </a:p>
          <a:p>
            <a:pPr marL="228600" indent="-228600">
              <a:buAutoNum type="arabicPeriod"/>
            </a:pPr>
            <a:r>
              <a:rPr lang="en-US" dirty="0"/>
              <a:t>Yang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Angka kredit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kredit </a:t>
            </a:r>
            <a:r>
              <a:rPr lang="en-US" dirty="0" err="1"/>
              <a:t>kumulatif</a:t>
            </a:r>
            <a:r>
              <a:rPr lang="en-US" dirty="0"/>
              <a:t> minimal di dalam jenjang jabatan yang </a:t>
            </a:r>
            <a:r>
              <a:rPr lang="en-US" dirty="0" err="1"/>
              <a:t>didudukinya</a:t>
            </a:r>
            <a:r>
              <a:rPr lang="en-US" dirty="0"/>
              <a:t> (dalam pangkat dan jenjang yang </a:t>
            </a:r>
            <a:r>
              <a:rPr lang="en-US" dirty="0" err="1"/>
              <a:t>setara</a:t>
            </a:r>
            <a:r>
              <a:rPr lang="en-US" dirty="0"/>
              <a:t>, contoh: pejabat fungsional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madya</a:t>
            </a:r>
            <a:r>
              <a:rPr lang="en-US" dirty="0"/>
              <a:t> dengan pangkat IV/a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kredit </a:t>
            </a:r>
            <a:r>
              <a:rPr lang="en-US" dirty="0" err="1"/>
              <a:t>sebesar</a:t>
            </a:r>
            <a:r>
              <a:rPr lang="en-US" dirty="0"/>
              <a:t> 375, </a:t>
            </a:r>
            <a:r>
              <a:rPr lang="en-US" dirty="0" err="1"/>
              <a:t>angka</a:t>
            </a:r>
            <a:r>
              <a:rPr lang="en-US" dirty="0"/>
              <a:t> kredit ybs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minimal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kredit yang </a:t>
            </a:r>
            <a:r>
              <a:rPr lang="en-US" dirty="0" err="1"/>
              <a:t>diperlukan</a:t>
            </a:r>
            <a:r>
              <a:rPr lang="en-US" dirty="0"/>
              <a:t> untuk </a:t>
            </a:r>
            <a:r>
              <a:rPr lang="en-US" dirty="0" err="1"/>
              <a:t>menduduki</a:t>
            </a:r>
            <a:r>
              <a:rPr lang="en-US" dirty="0"/>
              <a:t> jenjang jabatan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madya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400. </a:t>
            </a:r>
            <a:r>
              <a:rPr lang="en-US" dirty="0" err="1"/>
              <a:t>hal</a:t>
            </a:r>
            <a:r>
              <a:rPr lang="en-US" dirty="0"/>
              <a:t> ini biasa </a:t>
            </a:r>
            <a:r>
              <a:rPr lang="en-US" dirty="0" err="1"/>
              <a:t>terjadi</a:t>
            </a:r>
            <a:r>
              <a:rPr lang="en-US" dirty="0"/>
              <a:t> pada pejabat fungsional </a:t>
            </a:r>
            <a:r>
              <a:rPr lang="en-US" dirty="0" err="1"/>
              <a:t>hasil</a:t>
            </a:r>
            <a:r>
              <a:rPr lang="en-US" dirty="0"/>
              <a:t> penyetaraan</a:t>
            </a:r>
          </a:p>
          <a:p>
            <a:pPr marL="228600" indent="-228600">
              <a:buAutoNum type="arabicPeriod"/>
            </a:pPr>
            <a:r>
              <a:rPr lang="en-US" dirty="0"/>
              <a:t>Pangkat lebih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jenjang, contoh: III/d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madya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/>
              <a:t>Dan yang terakhir pangkat lebih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jenjang, contoh: IV/a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Untuk </a:t>
            </a:r>
            <a:r>
              <a:rPr lang="en-US" dirty="0" err="1"/>
              <a:t>mempermudah</a:t>
            </a:r>
            <a:r>
              <a:rPr lang="en-US" dirty="0"/>
              <a:t> instansi Pembina dan instansi </a:t>
            </a:r>
            <a:r>
              <a:rPr lang="en-US" dirty="0" err="1"/>
              <a:t>pemerintah</a:t>
            </a:r>
            <a:r>
              <a:rPr lang="en-US" dirty="0"/>
              <a:t> dalam </a:t>
            </a:r>
            <a:r>
              <a:rPr lang="en-US" dirty="0" err="1"/>
              <a:t>melakukan</a:t>
            </a:r>
            <a:r>
              <a:rPr lang="en-US" dirty="0"/>
              <a:t> penyesuaian </a:t>
            </a:r>
            <a:r>
              <a:rPr lang="en-US" dirty="0" err="1"/>
              <a:t>angka</a:t>
            </a:r>
            <a:r>
              <a:rPr lang="en-US" dirty="0"/>
              <a:t> kredit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kelima</a:t>
            </a:r>
            <a:r>
              <a:rPr lang="en-US" dirty="0"/>
              <a:t> kondisi tersebut kami </a:t>
            </a:r>
            <a:r>
              <a:rPr lang="en-US" dirty="0" err="1"/>
              <a:t>membangun</a:t>
            </a:r>
            <a:r>
              <a:rPr lang="en-US" dirty="0"/>
              <a:t> aplikasi penyesuaian </a:t>
            </a:r>
            <a:r>
              <a:rPr lang="en-US" dirty="0" err="1"/>
              <a:t>angka</a:t>
            </a:r>
            <a:r>
              <a:rPr lang="en-US" dirty="0"/>
              <a:t> kredit </a:t>
            </a:r>
            <a:r>
              <a:rPr lang="en-US" dirty="0" err="1"/>
              <a:t>dari</a:t>
            </a:r>
            <a:r>
              <a:rPr lang="en-US" dirty="0"/>
              <a:t> konvensional ke Integrasi (</a:t>
            </a:r>
            <a:r>
              <a:rPr lang="en-US" dirty="0" err="1"/>
              <a:t>Dispakati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9BBE4-BE55-4ADA-9846-577C51B870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55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 dalam SE 23 tahun 2022 yang mana </a:t>
            </a:r>
            <a:r>
              <a:rPr lang="en-US" dirty="0" err="1"/>
              <a:t>telah</a:t>
            </a:r>
            <a:r>
              <a:rPr lang="en-US" dirty="0"/>
              <a:t> di </a:t>
            </a:r>
            <a:r>
              <a:rPr lang="en-US" dirty="0" err="1"/>
              <a:t>tetapkan</a:t>
            </a:r>
            <a:r>
              <a:rPr lang="en-US" dirty="0"/>
              <a:t> juga </a:t>
            </a:r>
            <a:r>
              <a:rPr lang="en-US" dirty="0" err="1"/>
              <a:t>didalam</a:t>
            </a:r>
            <a:r>
              <a:rPr lang="en-US" dirty="0"/>
              <a:t> PerBKN 3 Tahun 2023 kami </a:t>
            </a:r>
            <a:r>
              <a:rPr lang="en-US" dirty="0" err="1"/>
              <a:t>mengakomodir</a:t>
            </a:r>
            <a:r>
              <a:rPr lang="en-US" dirty="0"/>
              <a:t> 5 kondisi untuk </a:t>
            </a:r>
            <a:r>
              <a:rPr lang="en-US" dirty="0" err="1"/>
              <a:t>teknis</a:t>
            </a:r>
            <a:r>
              <a:rPr lang="en-US" dirty="0"/>
              <a:t> penyesuaian </a:t>
            </a:r>
            <a:r>
              <a:rPr lang="en-US" dirty="0" err="1"/>
              <a:t>angka</a:t>
            </a:r>
            <a:r>
              <a:rPr lang="en-US" dirty="0"/>
              <a:t> kredit.</a:t>
            </a:r>
          </a:p>
          <a:p>
            <a:pPr marL="0" indent="0">
              <a:buNone/>
            </a:pPr>
            <a:r>
              <a:rPr lang="en-US" dirty="0"/>
              <a:t>Kondisi tersebut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228600" indent="-228600">
              <a:buAutoNum type="arabicPeriod"/>
            </a:pPr>
            <a:r>
              <a:rPr lang="en-US" dirty="0"/>
              <a:t>Pangkat </a:t>
            </a:r>
            <a:r>
              <a:rPr lang="en-US" dirty="0" err="1"/>
              <a:t>setara</a:t>
            </a:r>
            <a:r>
              <a:rPr lang="en-US" dirty="0"/>
              <a:t> dengan jenjang: yang </a:t>
            </a:r>
            <a:r>
              <a:rPr lang="en-US" dirty="0" err="1"/>
              <a:t>dimaksud</a:t>
            </a:r>
            <a:r>
              <a:rPr lang="en-US" dirty="0"/>
              <a:t> pangkat </a:t>
            </a:r>
            <a:r>
              <a:rPr lang="en-US" dirty="0" err="1"/>
              <a:t>setara</a:t>
            </a:r>
            <a:r>
              <a:rPr lang="en-US" dirty="0"/>
              <a:t> jenjang </a:t>
            </a:r>
            <a:r>
              <a:rPr lang="en-US" dirty="0" err="1"/>
              <a:t>adalah</a:t>
            </a:r>
            <a:r>
              <a:rPr lang="en-US" dirty="0"/>
              <a:t> pangkat pejabat fungsional </a:t>
            </a:r>
            <a:r>
              <a:rPr lang="en-US" dirty="0" err="1"/>
              <a:t>berada</a:t>
            </a:r>
            <a:r>
              <a:rPr lang="en-US" dirty="0"/>
              <a:t> dalam </a:t>
            </a:r>
            <a:r>
              <a:rPr lang="en-US" dirty="0" err="1"/>
              <a:t>koridor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di dalam jenjang JF </a:t>
            </a:r>
            <a:r>
              <a:rPr lang="en-US" dirty="0" err="1"/>
              <a:t>nya</a:t>
            </a:r>
            <a:r>
              <a:rPr lang="en-US" dirty="0"/>
              <a:t> sesuai ketentuan </a:t>
            </a:r>
            <a:r>
              <a:rPr lang="en-US" dirty="0" err="1"/>
              <a:t>Kepres</a:t>
            </a:r>
            <a:r>
              <a:rPr lang="en-US" dirty="0"/>
              <a:t> 87 Tahun 1999, contoh : III/a Pertama, III/d Muda,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kredit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untuk kenaikan jenjang jabatan.</a:t>
            </a:r>
          </a:p>
          <a:p>
            <a:pPr marL="228600" indent="-228600">
              <a:buAutoNum type="arabicPeriod"/>
            </a:pPr>
            <a:r>
              <a:rPr lang="en-US" dirty="0"/>
              <a:t>Yang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Angka kredit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kredit </a:t>
            </a:r>
            <a:r>
              <a:rPr lang="en-US" dirty="0" err="1"/>
              <a:t>kumulatif</a:t>
            </a:r>
            <a:r>
              <a:rPr lang="en-US" dirty="0"/>
              <a:t> minimal di dalam jenjang jabatan yang </a:t>
            </a:r>
            <a:r>
              <a:rPr lang="en-US" dirty="0" err="1"/>
              <a:t>didudukinya</a:t>
            </a:r>
            <a:r>
              <a:rPr lang="en-US" dirty="0"/>
              <a:t> (dalam pangkat dan jenjang yang </a:t>
            </a:r>
            <a:r>
              <a:rPr lang="en-US" dirty="0" err="1"/>
              <a:t>setara</a:t>
            </a:r>
            <a:r>
              <a:rPr lang="en-US" dirty="0"/>
              <a:t>, contoh: pejabat fungsional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madya</a:t>
            </a:r>
            <a:r>
              <a:rPr lang="en-US" dirty="0"/>
              <a:t> dengan pangkat IV/a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kredit </a:t>
            </a:r>
            <a:r>
              <a:rPr lang="en-US" dirty="0" err="1"/>
              <a:t>sebesar</a:t>
            </a:r>
            <a:r>
              <a:rPr lang="en-US" dirty="0"/>
              <a:t> 375, </a:t>
            </a:r>
            <a:r>
              <a:rPr lang="en-US" dirty="0" err="1"/>
              <a:t>angka</a:t>
            </a:r>
            <a:r>
              <a:rPr lang="en-US" dirty="0"/>
              <a:t> kredit ybs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minimal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kredit yang </a:t>
            </a:r>
            <a:r>
              <a:rPr lang="en-US" dirty="0" err="1"/>
              <a:t>diperlukan</a:t>
            </a:r>
            <a:r>
              <a:rPr lang="en-US" dirty="0"/>
              <a:t> untuk </a:t>
            </a:r>
            <a:r>
              <a:rPr lang="en-US" dirty="0" err="1"/>
              <a:t>menduduki</a:t>
            </a:r>
            <a:r>
              <a:rPr lang="en-US" dirty="0"/>
              <a:t> jenjang jabatan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madya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400. </a:t>
            </a:r>
            <a:r>
              <a:rPr lang="en-US" dirty="0" err="1"/>
              <a:t>hal</a:t>
            </a:r>
            <a:r>
              <a:rPr lang="en-US" dirty="0"/>
              <a:t> ini biasa </a:t>
            </a:r>
            <a:r>
              <a:rPr lang="en-US" dirty="0" err="1"/>
              <a:t>terjadi</a:t>
            </a:r>
            <a:r>
              <a:rPr lang="en-US" dirty="0"/>
              <a:t> pada pejabat fungsional </a:t>
            </a:r>
            <a:r>
              <a:rPr lang="en-US" dirty="0" err="1"/>
              <a:t>hasil</a:t>
            </a:r>
            <a:r>
              <a:rPr lang="en-US" dirty="0"/>
              <a:t> penyetaraan</a:t>
            </a:r>
          </a:p>
          <a:p>
            <a:pPr marL="228600" indent="-228600">
              <a:buAutoNum type="arabicPeriod"/>
            </a:pPr>
            <a:r>
              <a:rPr lang="en-US" dirty="0"/>
              <a:t>Pangkat lebih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jenjang, contoh: III/d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madya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/>
              <a:t>Dan yang terakhir pangkat lebih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jenjang, contoh: IV/a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Untuk </a:t>
            </a:r>
            <a:r>
              <a:rPr lang="en-US" dirty="0" err="1"/>
              <a:t>mempermudah</a:t>
            </a:r>
            <a:r>
              <a:rPr lang="en-US" dirty="0"/>
              <a:t> instansi Pembina dan instansi </a:t>
            </a:r>
            <a:r>
              <a:rPr lang="en-US" dirty="0" err="1"/>
              <a:t>pemerintah</a:t>
            </a:r>
            <a:r>
              <a:rPr lang="en-US" dirty="0"/>
              <a:t> dalam </a:t>
            </a:r>
            <a:r>
              <a:rPr lang="en-US" dirty="0" err="1"/>
              <a:t>melakukan</a:t>
            </a:r>
            <a:r>
              <a:rPr lang="en-US" dirty="0"/>
              <a:t> penyesuaian </a:t>
            </a:r>
            <a:r>
              <a:rPr lang="en-US" dirty="0" err="1"/>
              <a:t>angka</a:t>
            </a:r>
            <a:r>
              <a:rPr lang="en-US" dirty="0"/>
              <a:t> kredit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kelima</a:t>
            </a:r>
            <a:r>
              <a:rPr lang="en-US" dirty="0"/>
              <a:t> kondisi tersebut kami </a:t>
            </a:r>
            <a:r>
              <a:rPr lang="en-US" dirty="0" err="1"/>
              <a:t>membangun</a:t>
            </a:r>
            <a:r>
              <a:rPr lang="en-US" dirty="0"/>
              <a:t> aplikasi penyesuaian </a:t>
            </a:r>
            <a:r>
              <a:rPr lang="en-US" dirty="0" err="1"/>
              <a:t>angka</a:t>
            </a:r>
            <a:r>
              <a:rPr lang="en-US" dirty="0"/>
              <a:t> kredit </a:t>
            </a:r>
            <a:r>
              <a:rPr lang="en-US" dirty="0" err="1"/>
              <a:t>dari</a:t>
            </a:r>
            <a:r>
              <a:rPr lang="en-US" dirty="0"/>
              <a:t> konvensional ke Integrasi (</a:t>
            </a:r>
            <a:r>
              <a:rPr lang="en-US" dirty="0" err="1"/>
              <a:t>Dispakati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9BBE4-BE55-4ADA-9846-577C51B870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55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Pejabat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Penilai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Kinerja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menilaikan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kinerja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Pejabat Fungsional untuk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memperoleh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predikat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kinerja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Berdasarkan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predikat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kinerja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dapat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diperoleh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prosentase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id-ID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Tentukan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Koefisien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angka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kredit pertahun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berdasarkan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target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angka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kredit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tahunan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pada jenjang jabatan.</a:t>
            </a:r>
            <a:endParaRPr kumimoji="0" lang="id-ID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Hitung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Perolehan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AK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Tahunan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dengan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rumus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Persentasi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Predikat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Kinerja x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Koefisien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Angka Kredit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Tahunan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Setiap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melakukan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Konversi, atasan langsung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menuangkan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predikat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kinerja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ke dalam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formulir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Konversi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predikat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kinerja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ke dalam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angka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kredit dan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menuangkan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rekapitulasi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perolehan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angka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kredit ke dalam formular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akumulasi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angka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kredit.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Jika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Jumlah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Angka Kredit yang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diperoleh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dalam formular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akumulasi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angka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kredit sudah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mencukupi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untuk kenaikan pangkat atau jenjang jabatan, maka atasan langsung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menetapkan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PAK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berdasarkan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perolehan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angka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+mn-cs"/>
              </a:rPr>
              <a:t> kredit tersebut.</a:t>
            </a:r>
            <a:endParaRPr kumimoji="0" lang="id-ID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id-ID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id-ID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7FB2-7FDD-4C4F-8EDA-9915E2435A66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45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e1f03483a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e1f03483af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81ED2-EB14-4729-83E1-E603A8D12066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22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e1f03483a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e1f03483af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423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75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-1" y="2"/>
            <a:ext cx="562186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3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96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5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08B09E-D437-490D-8188-4A4ADC4D5A71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3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805C83D-6534-49BF-834B-37AE5D7EA3BF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2C0D28B-7E22-4217-8DDF-E13EC5B355DA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97448CE-9294-402C-8381-5FD390800EEA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5DB571C-522A-43B0-8C1D-BF0E34CE7D32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F184D7C-735D-4F42-B639-2AE6E76AFE30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C5B961-0250-48FD-956E-D49932C04DC7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EF794C-0BAB-47C4-9700-865C83A605E0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1F12099-2851-40EE-9D65-942D8DE7F3CF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85077C3-4550-46DC-85E2-AC2C80B4E0D1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C71530E-829A-4679-8B63-826F25CFEED8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37889C-78EF-49F2-BDD2-F3C7630C2D91}"/>
              </a:ext>
            </a:extLst>
          </p:cNvPr>
          <p:cNvGrpSpPr/>
          <p:nvPr userDrawn="1"/>
        </p:nvGrpSpPr>
        <p:grpSpPr>
          <a:xfrm>
            <a:off x="6823320" y="3202197"/>
            <a:ext cx="1656867" cy="2912687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224205CF-0ABB-4D43-83ED-2BBD8D0CB5C9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4409A38B-035B-4DA4-8742-3F6AA4F8108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720799B5-53B5-4D2D-8F91-91287543654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97161DB7-B085-4A0C-B8EE-5258ABD9901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47C35E36-0C7E-49AF-A9E9-77A1CA8DEBB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654466C2-8478-4035-9332-9B8038EB435F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52FF0F-BCC6-4A7E-BE76-5E59EA88FA35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2A1C81F-94F9-4A16-A021-DE5A0F6BCE58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2874D90-5FF4-43D9-85F0-81F25BDB8036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8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6A3919-8D8D-4B0D-B701-5E72E5C5DB0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3" y="2064432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00025FA-2301-4B48-8C22-A54E1818CD3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2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AABAE5C-968A-4DC3-9D2C-46EFA20583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7550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48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107D2C-5940-4139-B801-7F427F8396C0}"/>
              </a:ext>
            </a:extLst>
          </p:cNvPr>
          <p:cNvGrpSpPr/>
          <p:nvPr userDrawn="1"/>
        </p:nvGrpSpPr>
        <p:grpSpPr>
          <a:xfrm>
            <a:off x="3631990" y="3254905"/>
            <a:ext cx="4928023" cy="2707615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EBEE1D0-44C7-49CF-869C-CCF12306C3C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E8C580-A827-4EA7-90EE-B9A77098547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4894A2-CA4E-46EE-B01B-F92552552F6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72E6827-905D-4AC7-8B0A-339DA5D5BC6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094FFE5-E061-4999-AD73-C5FAC95BC9A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FBB564-7CCB-4DB9-B908-A4151614345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CCA2F91-1FE0-46D1-ACCD-77F44CC99EF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7475733-4090-41F9-8947-1F2B35C0B61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2D9DCD7-FBF4-4990-8F45-1BFB2882A57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2BB86CD-1F48-4F87-85F1-74F4C6A28B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6BCB4193-C575-4169-B497-E261855CB3A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5C4250-F7A6-4EC3-8C51-44DE1AB9878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59CA4998-921E-47EE-B18A-E3A4CA2E16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9483" y="3408907"/>
            <a:ext cx="3644843" cy="217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81659C8-6E6A-4053-B305-730F67A240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4716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8FA5CEF-B434-4B30-ACEC-0BB48A55D1A2}"/>
              </a:ext>
            </a:extLst>
          </p:cNvPr>
          <p:cNvSpPr/>
          <p:nvPr/>
        </p:nvSpPr>
        <p:spPr>
          <a:xfrm rot="2375522">
            <a:off x="-568200" y="6046230"/>
            <a:ext cx="2223227" cy="900799"/>
          </a:xfrm>
          <a:custGeom>
            <a:avLst/>
            <a:gdLst>
              <a:gd name="connsiteX0" fmla="*/ 0 w 2223227"/>
              <a:gd name="connsiteY0" fmla="*/ 0 h 900798"/>
              <a:gd name="connsiteX1" fmla="*/ 2223227 w 2223227"/>
              <a:gd name="connsiteY1" fmla="*/ 0 h 900798"/>
              <a:gd name="connsiteX2" fmla="*/ 1134041 w 2223227"/>
              <a:gd name="connsiteY2" fmla="*/ 900798 h 900798"/>
              <a:gd name="connsiteX3" fmla="*/ 744993 w 2223227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227" h="900798">
                <a:moveTo>
                  <a:pt x="0" y="0"/>
                </a:moveTo>
                <a:lnTo>
                  <a:pt x="2223227" y="0"/>
                </a:lnTo>
                <a:lnTo>
                  <a:pt x="1134041" y="900798"/>
                </a:lnTo>
                <a:lnTo>
                  <a:pt x="744993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866CF60-34C1-45D8-81DE-6875492AD69D}"/>
              </a:ext>
            </a:extLst>
          </p:cNvPr>
          <p:cNvSpPr/>
          <p:nvPr/>
        </p:nvSpPr>
        <p:spPr>
          <a:xfrm rot="2375522">
            <a:off x="-418944" y="5900485"/>
            <a:ext cx="2942357" cy="173563"/>
          </a:xfrm>
          <a:custGeom>
            <a:avLst/>
            <a:gdLst>
              <a:gd name="connsiteX0" fmla="*/ 0 w 2942357"/>
              <a:gd name="connsiteY0" fmla="*/ 0 h 173562"/>
              <a:gd name="connsiteX1" fmla="*/ 2942357 w 2942357"/>
              <a:gd name="connsiteY1" fmla="*/ 0 h 173562"/>
              <a:gd name="connsiteX2" fmla="*/ 2732497 w 2942357"/>
              <a:gd name="connsiteY2" fmla="*/ 173562 h 173562"/>
              <a:gd name="connsiteX3" fmla="*/ 143542 w 2942357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2357" h="173562">
                <a:moveTo>
                  <a:pt x="0" y="0"/>
                </a:moveTo>
                <a:lnTo>
                  <a:pt x="2942357" y="0"/>
                </a:lnTo>
                <a:lnTo>
                  <a:pt x="2732497" y="173562"/>
                </a:lnTo>
                <a:lnTo>
                  <a:pt x="143542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6E783DB-ED2E-4B98-B0AD-369BFC8E008D}"/>
              </a:ext>
            </a:extLst>
          </p:cNvPr>
          <p:cNvSpPr/>
          <p:nvPr/>
        </p:nvSpPr>
        <p:spPr>
          <a:xfrm rot="18537919" flipH="1">
            <a:off x="-1552639" y="1729518"/>
            <a:ext cx="6338617" cy="900799"/>
          </a:xfrm>
          <a:custGeom>
            <a:avLst/>
            <a:gdLst>
              <a:gd name="connsiteX0" fmla="*/ 0 w 6338617"/>
              <a:gd name="connsiteY0" fmla="*/ 900798 h 900798"/>
              <a:gd name="connsiteX1" fmla="*/ 6338617 w 6338617"/>
              <a:gd name="connsiteY1" fmla="*/ 900798 h 900798"/>
              <a:gd name="connsiteX2" fmla="*/ 5224847 w 6338617"/>
              <a:gd name="connsiteY2" fmla="*/ 0 h 900798"/>
              <a:gd name="connsiteX3" fmla="*/ 728550 w 6338617"/>
              <a:gd name="connsiteY3" fmla="*/ 0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8617" h="900798">
                <a:moveTo>
                  <a:pt x="0" y="900798"/>
                </a:moveTo>
                <a:lnTo>
                  <a:pt x="6338617" y="900798"/>
                </a:lnTo>
                <a:lnTo>
                  <a:pt x="5224847" y="0"/>
                </a:lnTo>
                <a:lnTo>
                  <a:pt x="7285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90BB9C7-6BE2-4FC9-AD4D-2D52CA290950}"/>
              </a:ext>
            </a:extLst>
          </p:cNvPr>
          <p:cNvSpPr/>
          <p:nvPr/>
        </p:nvSpPr>
        <p:spPr>
          <a:xfrm rot="18537919" flipH="1">
            <a:off x="-1382744" y="2558157"/>
            <a:ext cx="6946603" cy="173563"/>
          </a:xfrm>
          <a:custGeom>
            <a:avLst/>
            <a:gdLst>
              <a:gd name="connsiteX0" fmla="*/ 0 w 6946602"/>
              <a:gd name="connsiteY0" fmla="*/ 173562 h 173562"/>
              <a:gd name="connsiteX1" fmla="*/ 6946602 w 6946602"/>
              <a:gd name="connsiteY1" fmla="*/ 173562 h 173562"/>
              <a:gd name="connsiteX2" fmla="*/ 6732005 w 6946602"/>
              <a:gd name="connsiteY2" fmla="*/ 0 h 173562"/>
              <a:gd name="connsiteX3" fmla="*/ 140374 w 6946602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6602" h="173562">
                <a:moveTo>
                  <a:pt x="0" y="173562"/>
                </a:moveTo>
                <a:lnTo>
                  <a:pt x="6946602" y="173562"/>
                </a:lnTo>
                <a:lnTo>
                  <a:pt x="6732005" y="0"/>
                </a:lnTo>
                <a:lnTo>
                  <a:pt x="140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2E9005D-8A97-4A33-8174-DBB98309488E}"/>
              </a:ext>
            </a:extLst>
          </p:cNvPr>
          <p:cNvSpPr/>
          <p:nvPr/>
        </p:nvSpPr>
        <p:spPr>
          <a:xfrm rot="18594014">
            <a:off x="-947116" y="1282489"/>
            <a:ext cx="4241727" cy="418515"/>
          </a:xfrm>
          <a:custGeom>
            <a:avLst/>
            <a:gdLst>
              <a:gd name="connsiteX0" fmla="*/ 4241726 w 4241726"/>
              <a:gd name="connsiteY0" fmla="*/ 418514 h 418514"/>
              <a:gd name="connsiteX1" fmla="*/ 0 w 4241726"/>
              <a:gd name="connsiteY1" fmla="*/ 418514 h 418514"/>
              <a:gd name="connsiteX2" fmla="*/ 500533 w 4241726"/>
              <a:gd name="connsiteY2" fmla="*/ 0 h 418514"/>
              <a:gd name="connsiteX3" fmla="*/ 3891791 w 4241726"/>
              <a:gd name="connsiteY3" fmla="*/ 0 h 4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1726" h="418514">
                <a:moveTo>
                  <a:pt x="4241726" y="418514"/>
                </a:moveTo>
                <a:lnTo>
                  <a:pt x="0" y="418514"/>
                </a:lnTo>
                <a:lnTo>
                  <a:pt x="500533" y="0"/>
                </a:lnTo>
                <a:lnTo>
                  <a:pt x="38917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9A2BE3-2853-4E6E-B334-4789C9C16EA0}"/>
              </a:ext>
            </a:extLst>
          </p:cNvPr>
          <p:cNvSpPr/>
          <p:nvPr/>
        </p:nvSpPr>
        <p:spPr>
          <a:xfrm rot="2280000" flipH="1">
            <a:off x="-1008956" y="4622760"/>
            <a:ext cx="6990783" cy="785553"/>
          </a:xfrm>
          <a:custGeom>
            <a:avLst/>
            <a:gdLst>
              <a:gd name="connsiteX0" fmla="*/ 91481 w 6990782"/>
              <a:gd name="connsiteY0" fmla="*/ 0 h 785553"/>
              <a:gd name="connsiteX1" fmla="*/ 0 w 6990782"/>
              <a:gd name="connsiteY1" fmla="*/ 0 h 785553"/>
              <a:gd name="connsiteX2" fmla="*/ 67749 w 6990782"/>
              <a:gd name="connsiteY2" fmla="*/ 52931 h 785553"/>
              <a:gd name="connsiteX3" fmla="*/ 531198 w 6990782"/>
              <a:gd name="connsiteY3" fmla="*/ 0 h 785553"/>
              <a:gd name="connsiteX4" fmla="*/ 306142 w 6990782"/>
              <a:gd name="connsiteY4" fmla="*/ 0 h 785553"/>
              <a:gd name="connsiteX5" fmla="*/ 226726 w 6990782"/>
              <a:gd name="connsiteY5" fmla="*/ 177138 h 785553"/>
              <a:gd name="connsiteX6" fmla="*/ 393401 w 6990782"/>
              <a:gd name="connsiteY6" fmla="*/ 307358 h 785553"/>
              <a:gd name="connsiteX7" fmla="*/ 970920 w 6990782"/>
              <a:gd name="connsiteY7" fmla="*/ 0 h 785553"/>
              <a:gd name="connsiteX8" fmla="*/ 745859 w 6990782"/>
              <a:gd name="connsiteY8" fmla="*/ 0 h 785553"/>
              <a:gd name="connsiteX9" fmla="*/ 552377 w 6990782"/>
              <a:gd name="connsiteY9" fmla="*/ 431564 h 785553"/>
              <a:gd name="connsiteX10" fmla="*/ 719052 w 6990782"/>
              <a:gd name="connsiteY10" fmla="*/ 561785 h 785553"/>
              <a:gd name="connsiteX11" fmla="*/ 1410637 w 6990782"/>
              <a:gd name="connsiteY11" fmla="*/ 0 h 785553"/>
              <a:gd name="connsiteX12" fmla="*/ 1185580 w 6990782"/>
              <a:gd name="connsiteY12" fmla="*/ 0 h 785553"/>
              <a:gd name="connsiteX13" fmla="*/ 878029 w 6990782"/>
              <a:gd name="connsiteY13" fmla="*/ 685992 h 785553"/>
              <a:gd name="connsiteX14" fmla="*/ 1005461 w 6990782"/>
              <a:gd name="connsiteY14" fmla="*/ 785552 h 785553"/>
              <a:gd name="connsiteX15" fmla="*/ 1058446 w 6990782"/>
              <a:gd name="connsiteY15" fmla="*/ 785552 h 785553"/>
              <a:gd name="connsiteX16" fmla="*/ 1850356 w 6990782"/>
              <a:gd name="connsiteY16" fmla="*/ 0 h 785553"/>
              <a:gd name="connsiteX17" fmla="*/ 1625298 w 6990782"/>
              <a:gd name="connsiteY17" fmla="*/ 2 h 785553"/>
              <a:gd name="connsiteX18" fmla="*/ 1273109 w 6990782"/>
              <a:gd name="connsiteY18" fmla="*/ 785552 h 785553"/>
              <a:gd name="connsiteX19" fmla="*/ 1498170 w 6990782"/>
              <a:gd name="connsiteY19" fmla="*/ 785552 h 785553"/>
              <a:gd name="connsiteX20" fmla="*/ 2290073 w 6990782"/>
              <a:gd name="connsiteY20" fmla="*/ 0 h 785553"/>
              <a:gd name="connsiteX21" fmla="*/ 2065013 w 6990782"/>
              <a:gd name="connsiteY21" fmla="*/ 0 h 785553"/>
              <a:gd name="connsiteX22" fmla="*/ 1712823 w 6990782"/>
              <a:gd name="connsiteY22" fmla="*/ 785552 h 785553"/>
              <a:gd name="connsiteX23" fmla="*/ 1937881 w 6990782"/>
              <a:gd name="connsiteY23" fmla="*/ 785553 h 785553"/>
              <a:gd name="connsiteX24" fmla="*/ 2700210 w 6990782"/>
              <a:gd name="connsiteY24" fmla="*/ 0 h 785553"/>
              <a:gd name="connsiteX25" fmla="*/ 2475150 w 6990782"/>
              <a:gd name="connsiteY25" fmla="*/ 0 h 785553"/>
              <a:gd name="connsiteX26" fmla="*/ 2122963 w 6990782"/>
              <a:gd name="connsiteY26" fmla="*/ 785552 h 785553"/>
              <a:gd name="connsiteX27" fmla="*/ 2348018 w 6990782"/>
              <a:gd name="connsiteY27" fmla="*/ 785552 h 785553"/>
              <a:gd name="connsiteX28" fmla="*/ 3139927 w 6990782"/>
              <a:gd name="connsiteY28" fmla="*/ 0 h 785553"/>
              <a:gd name="connsiteX29" fmla="*/ 2914873 w 6990782"/>
              <a:gd name="connsiteY29" fmla="*/ 0 h 785553"/>
              <a:gd name="connsiteX30" fmla="*/ 2562682 w 6990782"/>
              <a:gd name="connsiteY30" fmla="*/ 785552 h 785553"/>
              <a:gd name="connsiteX31" fmla="*/ 2787739 w 6990782"/>
              <a:gd name="connsiteY31" fmla="*/ 785552 h 785553"/>
              <a:gd name="connsiteX32" fmla="*/ 3579645 w 6990782"/>
              <a:gd name="connsiteY32" fmla="*/ 0 h 785553"/>
              <a:gd name="connsiteX33" fmla="*/ 3354588 w 6990782"/>
              <a:gd name="connsiteY33" fmla="*/ 0 h 785553"/>
              <a:gd name="connsiteX34" fmla="*/ 3002400 w 6990782"/>
              <a:gd name="connsiteY34" fmla="*/ 785552 h 785553"/>
              <a:gd name="connsiteX35" fmla="*/ 3227458 w 6990782"/>
              <a:gd name="connsiteY35" fmla="*/ 785552 h 785553"/>
              <a:gd name="connsiteX36" fmla="*/ 4019364 w 6990782"/>
              <a:gd name="connsiteY36" fmla="*/ 0 h 785553"/>
              <a:gd name="connsiteX37" fmla="*/ 3794309 w 6990782"/>
              <a:gd name="connsiteY37" fmla="*/ 0 h 785553"/>
              <a:gd name="connsiteX38" fmla="*/ 3442119 w 6990782"/>
              <a:gd name="connsiteY38" fmla="*/ 785552 h 785553"/>
              <a:gd name="connsiteX39" fmla="*/ 3667175 w 6990782"/>
              <a:gd name="connsiteY39" fmla="*/ 785552 h 785553"/>
              <a:gd name="connsiteX40" fmla="*/ 4459078 w 6990782"/>
              <a:gd name="connsiteY40" fmla="*/ 0 h 785553"/>
              <a:gd name="connsiteX41" fmla="*/ 4234027 w 6990782"/>
              <a:gd name="connsiteY41" fmla="*/ 0 h 785553"/>
              <a:gd name="connsiteX42" fmla="*/ 3881837 w 6990782"/>
              <a:gd name="connsiteY42" fmla="*/ 785552 h 785553"/>
              <a:gd name="connsiteX43" fmla="*/ 4106895 w 6990782"/>
              <a:gd name="connsiteY43" fmla="*/ 785552 h 785553"/>
              <a:gd name="connsiteX44" fmla="*/ 4898797 w 6990782"/>
              <a:gd name="connsiteY44" fmla="*/ 0 h 785553"/>
              <a:gd name="connsiteX45" fmla="*/ 4673739 w 6990782"/>
              <a:gd name="connsiteY45" fmla="*/ 1 h 785553"/>
              <a:gd name="connsiteX46" fmla="*/ 4321556 w 6990782"/>
              <a:gd name="connsiteY46" fmla="*/ 785552 h 785553"/>
              <a:gd name="connsiteX47" fmla="*/ 4546610 w 6990782"/>
              <a:gd name="connsiteY47" fmla="*/ 785552 h 785553"/>
              <a:gd name="connsiteX48" fmla="*/ 5338517 w 6990782"/>
              <a:gd name="connsiteY48" fmla="*/ 0 h 785553"/>
              <a:gd name="connsiteX49" fmla="*/ 5113462 w 6990782"/>
              <a:gd name="connsiteY49" fmla="*/ 0 h 785553"/>
              <a:gd name="connsiteX50" fmla="*/ 4761271 w 6990782"/>
              <a:gd name="connsiteY50" fmla="*/ 785552 h 785553"/>
              <a:gd name="connsiteX51" fmla="*/ 4986328 w 6990782"/>
              <a:gd name="connsiteY51" fmla="*/ 785552 h 785553"/>
              <a:gd name="connsiteX52" fmla="*/ 5778233 w 6990782"/>
              <a:gd name="connsiteY52" fmla="*/ 0 h 785553"/>
              <a:gd name="connsiteX53" fmla="*/ 5553181 w 6990782"/>
              <a:gd name="connsiteY53" fmla="*/ 0 h 785553"/>
              <a:gd name="connsiteX54" fmla="*/ 5200989 w 6990782"/>
              <a:gd name="connsiteY54" fmla="*/ 785553 h 785553"/>
              <a:gd name="connsiteX55" fmla="*/ 5426049 w 6990782"/>
              <a:gd name="connsiteY55" fmla="*/ 785552 h 785553"/>
              <a:gd name="connsiteX56" fmla="*/ 6217957 w 6990782"/>
              <a:gd name="connsiteY56" fmla="*/ 0 h 785553"/>
              <a:gd name="connsiteX57" fmla="*/ 5992895 w 6990782"/>
              <a:gd name="connsiteY57" fmla="*/ 0 h 785553"/>
              <a:gd name="connsiteX58" fmla="*/ 5640708 w 6990782"/>
              <a:gd name="connsiteY58" fmla="*/ 785552 h 785553"/>
              <a:gd name="connsiteX59" fmla="*/ 5865766 w 6990782"/>
              <a:gd name="connsiteY59" fmla="*/ 785552 h 785553"/>
              <a:gd name="connsiteX60" fmla="*/ 6657678 w 6990782"/>
              <a:gd name="connsiteY60" fmla="*/ 0 h 785553"/>
              <a:gd name="connsiteX61" fmla="*/ 6432618 w 6990782"/>
              <a:gd name="connsiteY61" fmla="*/ 0 h 785553"/>
              <a:gd name="connsiteX62" fmla="*/ 6080429 w 6990782"/>
              <a:gd name="connsiteY62" fmla="*/ 785552 h 785553"/>
              <a:gd name="connsiteX63" fmla="*/ 6305489 w 6990782"/>
              <a:gd name="connsiteY63" fmla="*/ 785552 h 785553"/>
              <a:gd name="connsiteX64" fmla="*/ 6990782 w 6990782"/>
              <a:gd name="connsiteY64" fmla="*/ 0 h 785553"/>
              <a:gd name="connsiteX65" fmla="*/ 6872332 w 6990782"/>
              <a:gd name="connsiteY65" fmla="*/ 0 h 785553"/>
              <a:gd name="connsiteX66" fmla="*/ 6712834 w 6990782"/>
              <a:gd name="connsiteY66" fmla="*/ 355757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990782" h="785553">
                <a:moveTo>
                  <a:pt x="91481" y="0"/>
                </a:moveTo>
                <a:lnTo>
                  <a:pt x="0" y="0"/>
                </a:lnTo>
                <a:lnTo>
                  <a:pt x="67749" y="52931"/>
                </a:lnTo>
                <a:close/>
                <a:moveTo>
                  <a:pt x="531198" y="0"/>
                </a:moveTo>
                <a:lnTo>
                  <a:pt x="306142" y="0"/>
                </a:lnTo>
                <a:lnTo>
                  <a:pt x="226726" y="177138"/>
                </a:lnTo>
                <a:lnTo>
                  <a:pt x="393401" y="307358"/>
                </a:lnTo>
                <a:close/>
                <a:moveTo>
                  <a:pt x="970920" y="0"/>
                </a:moveTo>
                <a:lnTo>
                  <a:pt x="745859" y="0"/>
                </a:lnTo>
                <a:lnTo>
                  <a:pt x="552377" y="431564"/>
                </a:lnTo>
                <a:lnTo>
                  <a:pt x="719052" y="561785"/>
                </a:lnTo>
                <a:close/>
                <a:moveTo>
                  <a:pt x="1410637" y="0"/>
                </a:moveTo>
                <a:lnTo>
                  <a:pt x="1185580" y="0"/>
                </a:lnTo>
                <a:lnTo>
                  <a:pt x="878029" y="685992"/>
                </a:lnTo>
                <a:lnTo>
                  <a:pt x="1005461" y="785552"/>
                </a:lnTo>
                <a:lnTo>
                  <a:pt x="1058446" y="785552"/>
                </a:lnTo>
                <a:close/>
                <a:moveTo>
                  <a:pt x="1850356" y="0"/>
                </a:moveTo>
                <a:lnTo>
                  <a:pt x="1625298" y="2"/>
                </a:lnTo>
                <a:lnTo>
                  <a:pt x="1273109" y="785552"/>
                </a:lnTo>
                <a:lnTo>
                  <a:pt x="1498170" y="785552"/>
                </a:lnTo>
                <a:close/>
                <a:moveTo>
                  <a:pt x="2290073" y="0"/>
                </a:moveTo>
                <a:lnTo>
                  <a:pt x="2065013" y="0"/>
                </a:lnTo>
                <a:lnTo>
                  <a:pt x="1712823" y="785552"/>
                </a:lnTo>
                <a:lnTo>
                  <a:pt x="1937881" y="785553"/>
                </a:lnTo>
                <a:close/>
                <a:moveTo>
                  <a:pt x="2700210" y="0"/>
                </a:moveTo>
                <a:lnTo>
                  <a:pt x="2475150" y="0"/>
                </a:lnTo>
                <a:lnTo>
                  <a:pt x="2122963" y="785552"/>
                </a:lnTo>
                <a:lnTo>
                  <a:pt x="2348018" y="785552"/>
                </a:lnTo>
                <a:close/>
                <a:moveTo>
                  <a:pt x="3139927" y="0"/>
                </a:moveTo>
                <a:lnTo>
                  <a:pt x="2914873" y="0"/>
                </a:lnTo>
                <a:lnTo>
                  <a:pt x="2562682" y="785552"/>
                </a:lnTo>
                <a:lnTo>
                  <a:pt x="2787739" y="785552"/>
                </a:lnTo>
                <a:close/>
                <a:moveTo>
                  <a:pt x="3579645" y="0"/>
                </a:moveTo>
                <a:lnTo>
                  <a:pt x="3354588" y="0"/>
                </a:lnTo>
                <a:lnTo>
                  <a:pt x="3002400" y="785552"/>
                </a:lnTo>
                <a:lnTo>
                  <a:pt x="3227458" y="785552"/>
                </a:lnTo>
                <a:close/>
                <a:moveTo>
                  <a:pt x="4019364" y="0"/>
                </a:moveTo>
                <a:lnTo>
                  <a:pt x="3794309" y="0"/>
                </a:lnTo>
                <a:lnTo>
                  <a:pt x="3442119" y="785552"/>
                </a:lnTo>
                <a:lnTo>
                  <a:pt x="3667175" y="785552"/>
                </a:lnTo>
                <a:close/>
                <a:moveTo>
                  <a:pt x="4459078" y="0"/>
                </a:moveTo>
                <a:lnTo>
                  <a:pt x="4234027" y="0"/>
                </a:lnTo>
                <a:lnTo>
                  <a:pt x="3881837" y="785552"/>
                </a:lnTo>
                <a:lnTo>
                  <a:pt x="4106895" y="785552"/>
                </a:lnTo>
                <a:close/>
                <a:moveTo>
                  <a:pt x="4898797" y="0"/>
                </a:moveTo>
                <a:lnTo>
                  <a:pt x="4673739" y="1"/>
                </a:lnTo>
                <a:lnTo>
                  <a:pt x="4321556" y="785552"/>
                </a:lnTo>
                <a:lnTo>
                  <a:pt x="4546610" y="785552"/>
                </a:lnTo>
                <a:close/>
                <a:moveTo>
                  <a:pt x="5338517" y="0"/>
                </a:moveTo>
                <a:lnTo>
                  <a:pt x="5113462" y="0"/>
                </a:lnTo>
                <a:lnTo>
                  <a:pt x="4761271" y="785552"/>
                </a:lnTo>
                <a:lnTo>
                  <a:pt x="4986328" y="785552"/>
                </a:lnTo>
                <a:close/>
                <a:moveTo>
                  <a:pt x="5778233" y="0"/>
                </a:moveTo>
                <a:lnTo>
                  <a:pt x="5553181" y="0"/>
                </a:lnTo>
                <a:lnTo>
                  <a:pt x="5200989" y="785553"/>
                </a:lnTo>
                <a:lnTo>
                  <a:pt x="5426049" y="785552"/>
                </a:lnTo>
                <a:close/>
                <a:moveTo>
                  <a:pt x="6217957" y="0"/>
                </a:moveTo>
                <a:lnTo>
                  <a:pt x="5992895" y="0"/>
                </a:lnTo>
                <a:lnTo>
                  <a:pt x="5640708" y="785552"/>
                </a:lnTo>
                <a:lnTo>
                  <a:pt x="5865766" y="785552"/>
                </a:lnTo>
                <a:close/>
                <a:moveTo>
                  <a:pt x="6657678" y="0"/>
                </a:moveTo>
                <a:lnTo>
                  <a:pt x="6432618" y="0"/>
                </a:lnTo>
                <a:lnTo>
                  <a:pt x="6080429" y="785552"/>
                </a:lnTo>
                <a:lnTo>
                  <a:pt x="6305489" y="785552"/>
                </a:lnTo>
                <a:close/>
                <a:moveTo>
                  <a:pt x="6990782" y="0"/>
                </a:moveTo>
                <a:lnTo>
                  <a:pt x="6872332" y="0"/>
                </a:lnTo>
                <a:lnTo>
                  <a:pt x="6712834" y="3557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93AA23C-2297-4953-B905-051825C6308B}"/>
              </a:ext>
            </a:extLst>
          </p:cNvPr>
          <p:cNvSpPr/>
          <p:nvPr/>
        </p:nvSpPr>
        <p:spPr>
          <a:xfrm rot="2162081" flipH="1" flipV="1">
            <a:off x="25267" y="-265383"/>
            <a:ext cx="425676" cy="1454017"/>
          </a:xfrm>
          <a:custGeom>
            <a:avLst/>
            <a:gdLst>
              <a:gd name="connsiteX0" fmla="*/ 0 w 425676"/>
              <a:gd name="connsiteY0" fmla="*/ 1454017 h 1454017"/>
              <a:gd name="connsiteX1" fmla="*/ 10747 w 425676"/>
              <a:gd name="connsiteY1" fmla="*/ 0 h 1454017"/>
              <a:gd name="connsiteX2" fmla="*/ 425676 w 425676"/>
              <a:gd name="connsiteY2" fmla="*/ 570375 h 1454017"/>
              <a:gd name="connsiteX3" fmla="*/ 421411 w 425676"/>
              <a:gd name="connsiteY3" fmla="*/ 1147453 h 145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76" h="1454017">
                <a:moveTo>
                  <a:pt x="0" y="1454017"/>
                </a:moveTo>
                <a:lnTo>
                  <a:pt x="10747" y="0"/>
                </a:lnTo>
                <a:lnTo>
                  <a:pt x="425676" y="570375"/>
                </a:lnTo>
                <a:lnTo>
                  <a:pt x="421411" y="11474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E6AE708-E6A8-4033-A187-2D57364F8E5F}"/>
              </a:ext>
            </a:extLst>
          </p:cNvPr>
          <p:cNvSpPr/>
          <p:nvPr/>
        </p:nvSpPr>
        <p:spPr>
          <a:xfrm rot="18537919" flipH="1">
            <a:off x="1283286" y="3313553"/>
            <a:ext cx="642679" cy="4658867"/>
          </a:xfrm>
          <a:custGeom>
            <a:avLst/>
            <a:gdLst>
              <a:gd name="connsiteX0" fmla="*/ 34435 w 642678"/>
              <a:gd name="connsiteY0" fmla="*/ 0 h 4658866"/>
              <a:gd name="connsiteX1" fmla="*/ 0 w 642678"/>
              <a:gd name="connsiteY1" fmla="*/ 4658866 h 4658866"/>
              <a:gd name="connsiteX2" fmla="*/ 617523 w 642678"/>
              <a:gd name="connsiteY2" fmla="*/ 3895345 h 4658866"/>
              <a:gd name="connsiteX3" fmla="*/ 642678 w 642678"/>
              <a:gd name="connsiteY3" fmla="*/ 491937 h 465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678" h="4658866">
                <a:moveTo>
                  <a:pt x="34435" y="0"/>
                </a:moveTo>
                <a:lnTo>
                  <a:pt x="0" y="4658866"/>
                </a:lnTo>
                <a:lnTo>
                  <a:pt x="617523" y="3895345"/>
                </a:lnTo>
                <a:lnTo>
                  <a:pt x="642678" y="4919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52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2AA2D5D-2F91-4017-BEB2-95BE7F300CD1}"/>
              </a:ext>
            </a:extLst>
          </p:cNvPr>
          <p:cNvSpPr/>
          <p:nvPr userDrawn="1"/>
        </p:nvSpPr>
        <p:spPr>
          <a:xfrm rot="19252477" flipV="1">
            <a:off x="9849859" y="-935407"/>
            <a:ext cx="1959883" cy="2664987"/>
          </a:xfrm>
          <a:custGeom>
            <a:avLst/>
            <a:gdLst>
              <a:gd name="connsiteX0" fmla="*/ 421411 w 1959882"/>
              <a:gd name="connsiteY0" fmla="*/ 2358422 h 2664986"/>
              <a:gd name="connsiteX1" fmla="*/ 435745 w 1959882"/>
              <a:gd name="connsiteY1" fmla="*/ 419135 h 2664986"/>
              <a:gd name="connsiteX2" fmla="*/ 1959882 w 1959882"/>
              <a:gd name="connsiteY2" fmla="*/ 419135 h 2664986"/>
              <a:gd name="connsiteX3" fmla="*/ 1618952 w 1959882"/>
              <a:gd name="connsiteY3" fmla="*/ 0 h 2664986"/>
              <a:gd name="connsiteX4" fmla="*/ 27601 w 1959882"/>
              <a:gd name="connsiteY4" fmla="*/ 0 h 2664986"/>
              <a:gd name="connsiteX5" fmla="*/ 27601 w 1959882"/>
              <a:gd name="connsiteY5" fmla="*/ 2530 h 2664986"/>
              <a:gd name="connsiteX6" fmla="*/ 19679 w 1959882"/>
              <a:gd name="connsiteY6" fmla="*/ 2471 h 2664986"/>
              <a:gd name="connsiteX7" fmla="*/ 0 w 1959882"/>
              <a:gd name="connsiteY7" fmla="*/ 2664986 h 26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9882" h="2664986">
                <a:moveTo>
                  <a:pt x="421411" y="2358422"/>
                </a:moveTo>
                <a:lnTo>
                  <a:pt x="435745" y="419135"/>
                </a:lnTo>
                <a:lnTo>
                  <a:pt x="1959882" y="419135"/>
                </a:lnTo>
                <a:lnTo>
                  <a:pt x="1618952" y="0"/>
                </a:lnTo>
                <a:lnTo>
                  <a:pt x="27601" y="0"/>
                </a:lnTo>
                <a:lnTo>
                  <a:pt x="27601" y="2530"/>
                </a:lnTo>
                <a:lnTo>
                  <a:pt x="19679" y="2471"/>
                </a:lnTo>
                <a:lnTo>
                  <a:pt x="0" y="26649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E1194E-5087-4A2C-8C8A-A9517D71AB7C}"/>
              </a:ext>
            </a:extLst>
          </p:cNvPr>
          <p:cNvSpPr/>
          <p:nvPr userDrawn="1"/>
        </p:nvSpPr>
        <p:spPr>
          <a:xfrm rot="3062081">
            <a:off x="10227512" y="357962"/>
            <a:ext cx="2810621" cy="900799"/>
          </a:xfrm>
          <a:custGeom>
            <a:avLst/>
            <a:gdLst>
              <a:gd name="connsiteX0" fmla="*/ 0 w 2810621"/>
              <a:gd name="connsiteY0" fmla="*/ 900798 h 900798"/>
              <a:gd name="connsiteX1" fmla="*/ 728550 w 2810621"/>
              <a:gd name="connsiteY1" fmla="*/ 0 h 900798"/>
              <a:gd name="connsiteX2" fmla="*/ 1696850 w 2810621"/>
              <a:gd name="connsiteY2" fmla="*/ 0 h 900798"/>
              <a:gd name="connsiteX3" fmla="*/ 2810621 w 2810621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0621" h="900798">
                <a:moveTo>
                  <a:pt x="0" y="900798"/>
                </a:moveTo>
                <a:lnTo>
                  <a:pt x="728550" y="0"/>
                </a:lnTo>
                <a:lnTo>
                  <a:pt x="1696850" y="0"/>
                </a:lnTo>
                <a:lnTo>
                  <a:pt x="2810621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7325939-2E0E-4526-A3CC-A15980D85B4C}"/>
              </a:ext>
            </a:extLst>
          </p:cNvPr>
          <p:cNvSpPr/>
          <p:nvPr userDrawn="1"/>
        </p:nvSpPr>
        <p:spPr>
          <a:xfrm rot="3062081">
            <a:off x="9449632" y="1186603"/>
            <a:ext cx="3418605" cy="173563"/>
          </a:xfrm>
          <a:custGeom>
            <a:avLst/>
            <a:gdLst>
              <a:gd name="connsiteX0" fmla="*/ 0 w 3418605"/>
              <a:gd name="connsiteY0" fmla="*/ 173562 h 173562"/>
              <a:gd name="connsiteX1" fmla="*/ 140374 w 3418605"/>
              <a:gd name="connsiteY1" fmla="*/ 0 h 173562"/>
              <a:gd name="connsiteX2" fmla="*/ 3204009 w 3418605"/>
              <a:gd name="connsiteY2" fmla="*/ 0 h 173562"/>
              <a:gd name="connsiteX3" fmla="*/ 3418605 w 3418605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8605" h="173562">
                <a:moveTo>
                  <a:pt x="0" y="173562"/>
                </a:moveTo>
                <a:lnTo>
                  <a:pt x="140374" y="0"/>
                </a:lnTo>
                <a:lnTo>
                  <a:pt x="3204009" y="0"/>
                </a:lnTo>
                <a:lnTo>
                  <a:pt x="3418605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6425DE-47D4-4CF7-9348-F938E6E36B32}"/>
              </a:ext>
            </a:extLst>
          </p:cNvPr>
          <p:cNvSpPr/>
          <p:nvPr userDrawn="1"/>
        </p:nvSpPr>
        <p:spPr>
          <a:xfrm rot="3005986" flipH="1">
            <a:off x="11671494" y="-16965"/>
            <a:ext cx="783047" cy="385336"/>
          </a:xfrm>
          <a:custGeom>
            <a:avLst/>
            <a:gdLst>
              <a:gd name="connsiteX0" fmla="*/ 783046 w 783046"/>
              <a:gd name="connsiteY0" fmla="*/ 385336 h 385336"/>
              <a:gd name="connsiteX1" fmla="*/ 460853 w 783046"/>
              <a:gd name="connsiteY1" fmla="*/ 0 h 385336"/>
              <a:gd name="connsiteX2" fmla="*/ 0 w 783046"/>
              <a:gd name="connsiteY2" fmla="*/ 385336 h 38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46" h="385336">
                <a:moveTo>
                  <a:pt x="783046" y="385336"/>
                </a:moveTo>
                <a:lnTo>
                  <a:pt x="460853" y="0"/>
                </a:lnTo>
                <a:lnTo>
                  <a:pt x="0" y="3853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456847-F425-4E6B-9AF4-9CBB864185A0}"/>
              </a:ext>
            </a:extLst>
          </p:cNvPr>
          <p:cNvSpPr/>
          <p:nvPr userDrawn="1"/>
        </p:nvSpPr>
        <p:spPr>
          <a:xfrm rot="19320000">
            <a:off x="8684593" y="5539972"/>
            <a:ext cx="4027547" cy="785553"/>
          </a:xfrm>
          <a:custGeom>
            <a:avLst/>
            <a:gdLst>
              <a:gd name="connsiteX0" fmla="*/ 99664 w 4027547"/>
              <a:gd name="connsiteY0" fmla="*/ 0 h 785553"/>
              <a:gd name="connsiteX1" fmla="*/ 72419 w 4027547"/>
              <a:gd name="connsiteY1" fmla="*/ 60767 h 785553"/>
              <a:gd name="connsiteX2" fmla="*/ 0 w 4027547"/>
              <a:gd name="connsiteY2" fmla="*/ 0 h 785553"/>
              <a:gd name="connsiteX3" fmla="*/ 539381 w 4027547"/>
              <a:gd name="connsiteY3" fmla="*/ 0 h 785553"/>
              <a:gd name="connsiteX4" fmla="*/ 391937 w 4027547"/>
              <a:gd name="connsiteY4" fmla="*/ 328875 h 785553"/>
              <a:gd name="connsiteX5" fmla="*/ 228402 w 4027547"/>
              <a:gd name="connsiteY5" fmla="*/ 191652 h 785553"/>
              <a:gd name="connsiteX6" fmla="*/ 314325 w 4027547"/>
              <a:gd name="connsiteY6" fmla="*/ 0 h 785553"/>
              <a:gd name="connsiteX7" fmla="*/ 979103 w 4027547"/>
              <a:gd name="connsiteY7" fmla="*/ 0 h 785553"/>
              <a:gd name="connsiteX8" fmla="*/ 711455 w 4027547"/>
              <a:gd name="connsiteY8" fmla="*/ 596982 h 785553"/>
              <a:gd name="connsiteX9" fmla="*/ 547920 w 4027547"/>
              <a:gd name="connsiteY9" fmla="*/ 459759 h 785553"/>
              <a:gd name="connsiteX10" fmla="*/ 754042 w 4027547"/>
              <a:gd name="connsiteY10" fmla="*/ 0 h 785553"/>
              <a:gd name="connsiteX11" fmla="*/ 1418820 w 4027547"/>
              <a:gd name="connsiteY11" fmla="*/ 0 h 785553"/>
              <a:gd name="connsiteX12" fmla="*/ 1066629 w 4027547"/>
              <a:gd name="connsiteY12" fmla="*/ 785552 h 785553"/>
              <a:gd name="connsiteX13" fmla="*/ 936184 w 4027547"/>
              <a:gd name="connsiteY13" fmla="*/ 785552 h 785553"/>
              <a:gd name="connsiteX14" fmla="*/ 867438 w 4027547"/>
              <a:gd name="connsiteY14" fmla="*/ 727867 h 785553"/>
              <a:gd name="connsiteX15" fmla="*/ 1193763 w 4027547"/>
              <a:gd name="connsiteY15" fmla="*/ 0 h 785553"/>
              <a:gd name="connsiteX16" fmla="*/ 1858539 w 4027547"/>
              <a:gd name="connsiteY16" fmla="*/ 0 h 785553"/>
              <a:gd name="connsiteX17" fmla="*/ 1506353 w 4027547"/>
              <a:gd name="connsiteY17" fmla="*/ 785552 h 785553"/>
              <a:gd name="connsiteX18" fmla="*/ 1281292 w 4027547"/>
              <a:gd name="connsiteY18" fmla="*/ 785552 h 785553"/>
              <a:gd name="connsiteX19" fmla="*/ 1633481 w 4027547"/>
              <a:gd name="connsiteY19" fmla="*/ 2 h 785553"/>
              <a:gd name="connsiteX20" fmla="*/ 2298256 w 4027547"/>
              <a:gd name="connsiteY20" fmla="*/ 0 h 785553"/>
              <a:gd name="connsiteX21" fmla="*/ 1946064 w 4027547"/>
              <a:gd name="connsiteY21" fmla="*/ 785553 h 785553"/>
              <a:gd name="connsiteX22" fmla="*/ 1721006 w 4027547"/>
              <a:gd name="connsiteY22" fmla="*/ 785552 h 785553"/>
              <a:gd name="connsiteX23" fmla="*/ 2073196 w 4027547"/>
              <a:gd name="connsiteY23" fmla="*/ 0 h 785553"/>
              <a:gd name="connsiteX24" fmla="*/ 2708393 w 4027547"/>
              <a:gd name="connsiteY24" fmla="*/ 0 h 785553"/>
              <a:gd name="connsiteX25" fmla="*/ 2356201 w 4027547"/>
              <a:gd name="connsiteY25" fmla="*/ 785552 h 785553"/>
              <a:gd name="connsiteX26" fmla="*/ 2131146 w 4027547"/>
              <a:gd name="connsiteY26" fmla="*/ 785552 h 785553"/>
              <a:gd name="connsiteX27" fmla="*/ 2483333 w 4027547"/>
              <a:gd name="connsiteY27" fmla="*/ 0 h 785553"/>
              <a:gd name="connsiteX28" fmla="*/ 3148110 w 4027547"/>
              <a:gd name="connsiteY28" fmla="*/ 0 h 785553"/>
              <a:gd name="connsiteX29" fmla="*/ 2795922 w 4027547"/>
              <a:gd name="connsiteY29" fmla="*/ 785552 h 785553"/>
              <a:gd name="connsiteX30" fmla="*/ 2570865 w 4027547"/>
              <a:gd name="connsiteY30" fmla="*/ 785552 h 785553"/>
              <a:gd name="connsiteX31" fmla="*/ 2923056 w 4027547"/>
              <a:gd name="connsiteY31" fmla="*/ 0 h 785553"/>
              <a:gd name="connsiteX32" fmla="*/ 3587828 w 4027547"/>
              <a:gd name="connsiteY32" fmla="*/ 0 h 785553"/>
              <a:gd name="connsiteX33" fmla="*/ 3235641 w 4027547"/>
              <a:gd name="connsiteY33" fmla="*/ 785552 h 785553"/>
              <a:gd name="connsiteX34" fmla="*/ 3010583 w 4027547"/>
              <a:gd name="connsiteY34" fmla="*/ 785552 h 785553"/>
              <a:gd name="connsiteX35" fmla="*/ 3362771 w 4027547"/>
              <a:gd name="connsiteY35" fmla="*/ 0 h 785553"/>
              <a:gd name="connsiteX36" fmla="*/ 4027547 w 4027547"/>
              <a:gd name="connsiteY36" fmla="*/ 0 h 785553"/>
              <a:gd name="connsiteX37" fmla="*/ 3817488 w 4027547"/>
              <a:gd name="connsiteY37" fmla="*/ 468534 h 785553"/>
              <a:gd name="connsiteX38" fmla="*/ 3569806 w 4027547"/>
              <a:gd name="connsiteY38" fmla="*/ 785552 h 785553"/>
              <a:gd name="connsiteX39" fmla="*/ 3450301 w 4027547"/>
              <a:gd name="connsiteY39" fmla="*/ 785552 h 785553"/>
              <a:gd name="connsiteX40" fmla="*/ 3802492 w 4027547"/>
              <a:gd name="connsiteY40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27547" h="785553">
                <a:moveTo>
                  <a:pt x="99664" y="0"/>
                </a:moveTo>
                <a:lnTo>
                  <a:pt x="72419" y="60767"/>
                </a:lnTo>
                <a:lnTo>
                  <a:pt x="0" y="0"/>
                </a:lnTo>
                <a:close/>
                <a:moveTo>
                  <a:pt x="539381" y="0"/>
                </a:moveTo>
                <a:lnTo>
                  <a:pt x="391937" y="328875"/>
                </a:lnTo>
                <a:lnTo>
                  <a:pt x="228402" y="191652"/>
                </a:lnTo>
                <a:lnTo>
                  <a:pt x="314325" y="0"/>
                </a:lnTo>
                <a:close/>
                <a:moveTo>
                  <a:pt x="979103" y="0"/>
                </a:moveTo>
                <a:lnTo>
                  <a:pt x="711455" y="596982"/>
                </a:lnTo>
                <a:lnTo>
                  <a:pt x="547920" y="459759"/>
                </a:lnTo>
                <a:lnTo>
                  <a:pt x="754042" y="0"/>
                </a:lnTo>
                <a:close/>
                <a:moveTo>
                  <a:pt x="1418820" y="0"/>
                </a:moveTo>
                <a:lnTo>
                  <a:pt x="1066629" y="785552"/>
                </a:lnTo>
                <a:lnTo>
                  <a:pt x="936184" y="785552"/>
                </a:lnTo>
                <a:lnTo>
                  <a:pt x="867438" y="727867"/>
                </a:lnTo>
                <a:lnTo>
                  <a:pt x="1193763" y="0"/>
                </a:lnTo>
                <a:close/>
                <a:moveTo>
                  <a:pt x="1858539" y="0"/>
                </a:moveTo>
                <a:lnTo>
                  <a:pt x="1506353" y="785552"/>
                </a:lnTo>
                <a:lnTo>
                  <a:pt x="1281292" y="785552"/>
                </a:lnTo>
                <a:lnTo>
                  <a:pt x="1633481" y="2"/>
                </a:lnTo>
                <a:close/>
                <a:moveTo>
                  <a:pt x="2298256" y="0"/>
                </a:moveTo>
                <a:lnTo>
                  <a:pt x="1946064" y="785553"/>
                </a:lnTo>
                <a:lnTo>
                  <a:pt x="1721006" y="785552"/>
                </a:lnTo>
                <a:lnTo>
                  <a:pt x="2073196" y="0"/>
                </a:lnTo>
                <a:close/>
                <a:moveTo>
                  <a:pt x="2708393" y="0"/>
                </a:moveTo>
                <a:lnTo>
                  <a:pt x="2356201" y="785552"/>
                </a:lnTo>
                <a:lnTo>
                  <a:pt x="2131146" y="785552"/>
                </a:lnTo>
                <a:lnTo>
                  <a:pt x="2483333" y="0"/>
                </a:lnTo>
                <a:close/>
                <a:moveTo>
                  <a:pt x="3148110" y="0"/>
                </a:moveTo>
                <a:lnTo>
                  <a:pt x="2795922" y="785552"/>
                </a:lnTo>
                <a:lnTo>
                  <a:pt x="2570865" y="785552"/>
                </a:lnTo>
                <a:lnTo>
                  <a:pt x="2923056" y="0"/>
                </a:lnTo>
                <a:close/>
                <a:moveTo>
                  <a:pt x="3587828" y="0"/>
                </a:moveTo>
                <a:lnTo>
                  <a:pt x="3235641" y="785552"/>
                </a:lnTo>
                <a:lnTo>
                  <a:pt x="3010583" y="785552"/>
                </a:lnTo>
                <a:lnTo>
                  <a:pt x="3362771" y="0"/>
                </a:lnTo>
                <a:close/>
                <a:moveTo>
                  <a:pt x="4027547" y="0"/>
                </a:moveTo>
                <a:lnTo>
                  <a:pt x="3817488" y="468534"/>
                </a:lnTo>
                <a:lnTo>
                  <a:pt x="3569806" y="785552"/>
                </a:lnTo>
                <a:lnTo>
                  <a:pt x="3450301" y="785552"/>
                </a:lnTo>
                <a:lnTo>
                  <a:pt x="380249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6DF4C75-ED67-4C81-97DA-DEB6A69E35F7}"/>
              </a:ext>
            </a:extLst>
          </p:cNvPr>
          <p:cNvSpPr/>
          <p:nvPr userDrawn="1"/>
        </p:nvSpPr>
        <p:spPr>
          <a:xfrm rot="3062081">
            <a:off x="11390559" y="5495243"/>
            <a:ext cx="313335" cy="1824165"/>
          </a:xfrm>
          <a:custGeom>
            <a:avLst/>
            <a:gdLst>
              <a:gd name="connsiteX0" fmla="*/ 13483 w 313335"/>
              <a:gd name="connsiteY0" fmla="*/ 0 h 1824165"/>
              <a:gd name="connsiteX1" fmla="*/ 313335 w 313335"/>
              <a:gd name="connsiteY1" fmla="*/ 242515 h 1824165"/>
              <a:gd name="connsiteX2" fmla="*/ 304427 w 313335"/>
              <a:gd name="connsiteY2" fmla="*/ 1447763 h 1824165"/>
              <a:gd name="connsiteX3" fmla="*/ 0 w 313335"/>
              <a:gd name="connsiteY3" fmla="*/ 1824165 h 182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335" h="1824165">
                <a:moveTo>
                  <a:pt x="13483" y="0"/>
                </a:moveTo>
                <a:lnTo>
                  <a:pt x="313335" y="242515"/>
                </a:lnTo>
                <a:lnTo>
                  <a:pt x="304427" y="1447763"/>
                </a:lnTo>
                <a:lnTo>
                  <a:pt x="0" y="18241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09747AC-2FC8-45DB-B631-EC7699242DA7}"/>
              </a:ext>
            </a:extLst>
          </p:cNvPr>
          <p:cNvSpPr/>
          <p:nvPr userDrawn="1"/>
        </p:nvSpPr>
        <p:spPr>
          <a:xfrm rot="3079075">
            <a:off x="9677635" y="2242299"/>
            <a:ext cx="652567" cy="5991816"/>
          </a:xfrm>
          <a:custGeom>
            <a:avLst/>
            <a:gdLst>
              <a:gd name="connsiteX0" fmla="*/ 44287 w 652567"/>
              <a:gd name="connsiteY0" fmla="*/ 0 h 5991816"/>
              <a:gd name="connsiteX1" fmla="*/ 652567 w 652567"/>
              <a:gd name="connsiteY1" fmla="*/ 487012 h 5991816"/>
              <a:gd name="connsiteX2" fmla="*/ 617523 w 652567"/>
              <a:gd name="connsiteY2" fmla="*/ 5228294 h 5991816"/>
              <a:gd name="connsiteX3" fmla="*/ 0 w 652567"/>
              <a:gd name="connsiteY3" fmla="*/ 5991816 h 599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567" h="5991816">
                <a:moveTo>
                  <a:pt x="44287" y="0"/>
                </a:moveTo>
                <a:lnTo>
                  <a:pt x="652567" y="487012"/>
                </a:lnTo>
                <a:lnTo>
                  <a:pt x="617523" y="5228294"/>
                </a:lnTo>
                <a:lnTo>
                  <a:pt x="0" y="59918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40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71530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7592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708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239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21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554480" y="2530764"/>
            <a:ext cx="3996575" cy="2539999"/>
          </a:xfrm>
          <a:custGeom>
            <a:avLst/>
            <a:gdLst>
              <a:gd name="connsiteX0" fmla="*/ 0 w 4047628"/>
              <a:gd name="connsiteY0" fmla="*/ 0 h 2800323"/>
              <a:gd name="connsiteX1" fmla="*/ 4047628 w 4047628"/>
              <a:gd name="connsiteY1" fmla="*/ 0 h 2800323"/>
              <a:gd name="connsiteX2" fmla="*/ 4047628 w 4047628"/>
              <a:gd name="connsiteY2" fmla="*/ 2800323 h 2800323"/>
              <a:gd name="connsiteX3" fmla="*/ 0 w 4047628"/>
              <a:gd name="connsiteY3" fmla="*/ 2800323 h 280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7628" h="2800323">
                <a:moveTo>
                  <a:pt x="0" y="0"/>
                </a:moveTo>
                <a:lnTo>
                  <a:pt x="4047628" y="0"/>
                </a:lnTo>
                <a:lnTo>
                  <a:pt x="4047628" y="2800323"/>
                </a:lnTo>
                <a:lnTo>
                  <a:pt x="0" y="28003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266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567121" y="1273590"/>
            <a:ext cx="2731537" cy="1599893"/>
          </a:xfrm>
          <a:custGeom>
            <a:avLst/>
            <a:gdLst>
              <a:gd name="connsiteX0" fmla="*/ 0 w 2731537"/>
              <a:gd name="connsiteY0" fmla="*/ 0 h 1599893"/>
              <a:gd name="connsiteX1" fmla="*/ 2731537 w 2731537"/>
              <a:gd name="connsiteY1" fmla="*/ 0 h 1599893"/>
              <a:gd name="connsiteX2" fmla="*/ 2731537 w 2731537"/>
              <a:gd name="connsiteY2" fmla="*/ 1599893 h 1599893"/>
              <a:gd name="connsiteX3" fmla="*/ 0 w 2731537"/>
              <a:gd name="connsiteY3" fmla="*/ 1599893 h 15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537" h="1599893">
                <a:moveTo>
                  <a:pt x="0" y="0"/>
                </a:moveTo>
                <a:lnTo>
                  <a:pt x="2731537" y="0"/>
                </a:lnTo>
                <a:lnTo>
                  <a:pt x="2731537" y="1599893"/>
                </a:lnTo>
                <a:lnTo>
                  <a:pt x="0" y="15998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3340732" y="1273590"/>
            <a:ext cx="2731537" cy="1599893"/>
          </a:xfrm>
          <a:custGeom>
            <a:avLst/>
            <a:gdLst>
              <a:gd name="connsiteX0" fmla="*/ 0 w 2731537"/>
              <a:gd name="connsiteY0" fmla="*/ 0 h 1599893"/>
              <a:gd name="connsiteX1" fmla="*/ 2731537 w 2731537"/>
              <a:gd name="connsiteY1" fmla="*/ 0 h 1599893"/>
              <a:gd name="connsiteX2" fmla="*/ 2731537 w 2731537"/>
              <a:gd name="connsiteY2" fmla="*/ 1599893 h 1599893"/>
              <a:gd name="connsiteX3" fmla="*/ 0 w 2731537"/>
              <a:gd name="connsiteY3" fmla="*/ 1599893 h 15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537" h="1599893">
                <a:moveTo>
                  <a:pt x="0" y="0"/>
                </a:moveTo>
                <a:lnTo>
                  <a:pt x="2731537" y="0"/>
                </a:lnTo>
                <a:lnTo>
                  <a:pt x="2731537" y="1599893"/>
                </a:lnTo>
                <a:lnTo>
                  <a:pt x="0" y="15998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5"/>
          </p:nvPr>
        </p:nvSpPr>
        <p:spPr>
          <a:xfrm>
            <a:off x="6114343" y="1273590"/>
            <a:ext cx="2731537" cy="1599893"/>
          </a:xfrm>
          <a:custGeom>
            <a:avLst/>
            <a:gdLst>
              <a:gd name="connsiteX0" fmla="*/ 0 w 2731537"/>
              <a:gd name="connsiteY0" fmla="*/ 0 h 1599893"/>
              <a:gd name="connsiteX1" fmla="*/ 2731537 w 2731537"/>
              <a:gd name="connsiteY1" fmla="*/ 0 h 1599893"/>
              <a:gd name="connsiteX2" fmla="*/ 2731537 w 2731537"/>
              <a:gd name="connsiteY2" fmla="*/ 1599893 h 1599893"/>
              <a:gd name="connsiteX3" fmla="*/ 0 w 2731537"/>
              <a:gd name="connsiteY3" fmla="*/ 1599893 h 15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537" h="1599893">
                <a:moveTo>
                  <a:pt x="0" y="0"/>
                </a:moveTo>
                <a:lnTo>
                  <a:pt x="2731537" y="0"/>
                </a:lnTo>
                <a:lnTo>
                  <a:pt x="2731537" y="1599893"/>
                </a:lnTo>
                <a:lnTo>
                  <a:pt x="0" y="15998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6"/>
          </p:nvPr>
        </p:nvSpPr>
        <p:spPr>
          <a:xfrm>
            <a:off x="8887954" y="1273590"/>
            <a:ext cx="2731537" cy="1599893"/>
          </a:xfrm>
          <a:custGeom>
            <a:avLst/>
            <a:gdLst>
              <a:gd name="connsiteX0" fmla="*/ 0 w 2731537"/>
              <a:gd name="connsiteY0" fmla="*/ 0 h 1599893"/>
              <a:gd name="connsiteX1" fmla="*/ 2731537 w 2731537"/>
              <a:gd name="connsiteY1" fmla="*/ 0 h 1599893"/>
              <a:gd name="connsiteX2" fmla="*/ 2731537 w 2731537"/>
              <a:gd name="connsiteY2" fmla="*/ 1599893 h 1599893"/>
              <a:gd name="connsiteX3" fmla="*/ 0 w 2731537"/>
              <a:gd name="connsiteY3" fmla="*/ 1599893 h 15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537" h="1599893">
                <a:moveTo>
                  <a:pt x="0" y="0"/>
                </a:moveTo>
                <a:lnTo>
                  <a:pt x="2731537" y="0"/>
                </a:lnTo>
                <a:lnTo>
                  <a:pt x="2731537" y="1599893"/>
                </a:lnTo>
                <a:lnTo>
                  <a:pt x="0" y="15998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364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283387" y="2694019"/>
            <a:ext cx="1850960" cy="1850960"/>
          </a:xfrm>
          <a:custGeom>
            <a:avLst/>
            <a:gdLst>
              <a:gd name="connsiteX0" fmla="*/ 0 w 1850960"/>
              <a:gd name="connsiteY0" fmla="*/ 925479 h 1850960"/>
              <a:gd name="connsiteX1" fmla="*/ 0 w 1850960"/>
              <a:gd name="connsiteY1" fmla="*/ 925480 h 1850960"/>
              <a:gd name="connsiteX2" fmla="*/ 0 w 1850960"/>
              <a:gd name="connsiteY2" fmla="*/ 925480 h 1850960"/>
              <a:gd name="connsiteX3" fmla="*/ 925480 w 1850960"/>
              <a:gd name="connsiteY3" fmla="*/ 0 h 1850960"/>
              <a:gd name="connsiteX4" fmla="*/ 1850960 w 1850960"/>
              <a:gd name="connsiteY4" fmla="*/ 925480 h 1850960"/>
              <a:gd name="connsiteX5" fmla="*/ 1850959 w 1850960"/>
              <a:gd name="connsiteY5" fmla="*/ 925480 h 1850960"/>
              <a:gd name="connsiteX6" fmla="*/ 925479 w 1850960"/>
              <a:gd name="connsiteY6" fmla="*/ 1850960 h 1850960"/>
              <a:gd name="connsiteX7" fmla="*/ 925480 w 1850960"/>
              <a:gd name="connsiteY7" fmla="*/ 1850959 h 1850960"/>
              <a:gd name="connsiteX8" fmla="*/ 4778 w 1850960"/>
              <a:gd name="connsiteY8" fmla="*/ 1020104 h 1850960"/>
              <a:gd name="connsiteX9" fmla="*/ 0 w 1850960"/>
              <a:gd name="connsiteY9" fmla="*/ 925480 h 1850960"/>
              <a:gd name="connsiteX10" fmla="*/ 4778 w 1850960"/>
              <a:gd name="connsiteY10" fmla="*/ 830855 h 1850960"/>
              <a:gd name="connsiteX11" fmla="*/ 925480 w 1850960"/>
              <a:gd name="connsiteY11" fmla="*/ 0 h 185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960" h="1850960">
                <a:moveTo>
                  <a:pt x="0" y="925479"/>
                </a:moveTo>
                <a:lnTo>
                  <a:pt x="0" y="925480"/>
                </a:lnTo>
                <a:lnTo>
                  <a:pt x="0" y="925480"/>
                </a:lnTo>
                <a:close/>
                <a:moveTo>
                  <a:pt x="925480" y="0"/>
                </a:moveTo>
                <a:cubicBezTo>
                  <a:pt x="1436608" y="0"/>
                  <a:pt x="1850960" y="414352"/>
                  <a:pt x="1850960" y="925480"/>
                </a:cubicBezTo>
                <a:lnTo>
                  <a:pt x="1850959" y="925480"/>
                </a:lnTo>
                <a:cubicBezTo>
                  <a:pt x="1850959" y="1436608"/>
                  <a:pt x="1436607" y="1850960"/>
                  <a:pt x="925479" y="1850960"/>
                </a:cubicBezTo>
                <a:lnTo>
                  <a:pt x="925480" y="1850959"/>
                </a:lnTo>
                <a:cubicBezTo>
                  <a:pt x="446298" y="1850959"/>
                  <a:pt x="52172" y="1486783"/>
                  <a:pt x="4778" y="1020104"/>
                </a:cubicBezTo>
                <a:lnTo>
                  <a:pt x="0" y="925480"/>
                </a:lnTo>
                <a:lnTo>
                  <a:pt x="4778" y="830855"/>
                </a:lnTo>
                <a:cubicBezTo>
                  <a:pt x="52172" y="364177"/>
                  <a:pt x="446298" y="0"/>
                  <a:pt x="9254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907867" y="2603499"/>
            <a:ext cx="1850960" cy="1850960"/>
          </a:xfrm>
          <a:custGeom>
            <a:avLst/>
            <a:gdLst>
              <a:gd name="connsiteX0" fmla="*/ 0 w 1850960"/>
              <a:gd name="connsiteY0" fmla="*/ 925479 h 1850960"/>
              <a:gd name="connsiteX1" fmla="*/ 0 w 1850960"/>
              <a:gd name="connsiteY1" fmla="*/ 925480 h 1850960"/>
              <a:gd name="connsiteX2" fmla="*/ 0 w 1850960"/>
              <a:gd name="connsiteY2" fmla="*/ 925480 h 1850960"/>
              <a:gd name="connsiteX3" fmla="*/ 925480 w 1850960"/>
              <a:gd name="connsiteY3" fmla="*/ 0 h 1850960"/>
              <a:gd name="connsiteX4" fmla="*/ 1850960 w 1850960"/>
              <a:gd name="connsiteY4" fmla="*/ 925480 h 1850960"/>
              <a:gd name="connsiteX5" fmla="*/ 1850959 w 1850960"/>
              <a:gd name="connsiteY5" fmla="*/ 925480 h 1850960"/>
              <a:gd name="connsiteX6" fmla="*/ 925479 w 1850960"/>
              <a:gd name="connsiteY6" fmla="*/ 1850960 h 1850960"/>
              <a:gd name="connsiteX7" fmla="*/ 925480 w 1850960"/>
              <a:gd name="connsiteY7" fmla="*/ 1850959 h 1850960"/>
              <a:gd name="connsiteX8" fmla="*/ 4778 w 1850960"/>
              <a:gd name="connsiteY8" fmla="*/ 1020104 h 1850960"/>
              <a:gd name="connsiteX9" fmla="*/ 0 w 1850960"/>
              <a:gd name="connsiteY9" fmla="*/ 925480 h 1850960"/>
              <a:gd name="connsiteX10" fmla="*/ 4778 w 1850960"/>
              <a:gd name="connsiteY10" fmla="*/ 830855 h 1850960"/>
              <a:gd name="connsiteX11" fmla="*/ 925480 w 1850960"/>
              <a:gd name="connsiteY11" fmla="*/ 0 h 185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960" h="1850960">
                <a:moveTo>
                  <a:pt x="0" y="925479"/>
                </a:moveTo>
                <a:lnTo>
                  <a:pt x="0" y="925480"/>
                </a:lnTo>
                <a:lnTo>
                  <a:pt x="0" y="925480"/>
                </a:lnTo>
                <a:close/>
                <a:moveTo>
                  <a:pt x="925480" y="0"/>
                </a:moveTo>
                <a:cubicBezTo>
                  <a:pt x="1436608" y="0"/>
                  <a:pt x="1850960" y="414352"/>
                  <a:pt x="1850960" y="925480"/>
                </a:cubicBezTo>
                <a:lnTo>
                  <a:pt x="1850959" y="925480"/>
                </a:lnTo>
                <a:cubicBezTo>
                  <a:pt x="1850959" y="1436608"/>
                  <a:pt x="1436607" y="1850960"/>
                  <a:pt x="925479" y="1850960"/>
                </a:cubicBezTo>
                <a:lnTo>
                  <a:pt x="925480" y="1850959"/>
                </a:lnTo>
                <a:cubicBezTo>
                  <a:pt x="446298" y="1850959"/>
                  <a:pt x="52172" y="1486783"/>
                  <a:pt x="4778" y="1020104"/>
                </a:cubicBezTo>
                <a:lnTo>
                  <a:pt x="0" y="925480"/>
                </a:lnTo>
                <a:lnTo>
                  <a:pt x="4778" y="830855"/>
                </a:lnTo>
                <a:cubicBezTo>
                  <a:pt x="52172" y="364177"/>
                  <a:pt x="446298" y="0"/>
                  <a:pt x="9254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311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1E7169-AE37-65D4-1088-73D6DC06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26289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20938-5B36-068E-90C1-BA54AE8E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8EC65-984B-A5CE-D45F-FCBB3A7BED1C}"/>
              </a:ext>
            </a:extLst>
          </p:cNvPr>
          <p:cNvSpPr txBox="1"/>
          <p:nvPr userDrawn="1"/>
        </p:nvSpPr>
        <p:spPr>
          <a:xfrm>
            <a:off x="644962" y="637444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0758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43000"/>
          </a:blip>
          <a:srcRect t="14958"/>
          <a:stretch/>
        </p:blipFill>
        <p:spPr>
          <a:xfrm>
            <a:off x="1" y="-52100"/>
            <a:ext cx="12192004" cy="691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219600" y="1593867"/>
            <a:ext cx="7752800" cy="2924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87600" y="4718133"/>
            <a:ext cx="5816800" cy="54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76349" y="1375684"/>
            <a:ext cx="41529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78784">
            <a:off x="9779213" y="-2113857"/>
            <a:ext cx="4127040" cy="418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468356">
            <a:off x="-2936367" y="3149083"/>
            <a:ext cx="40513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69943">
            <a:off x="10348636" y="3223728"/>
            <a:ext cx="4920297" cy="49855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0008">
            <a:off x="-1303004" y="-2806023"/>
            <a:ext cx="4127040" cy="4181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343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 amt="43000"/>
          </a:blip>
          <a:srcRect t="14958"/>
          <a:stretch/>
        </p:blipFill>
        <p:spPr>
          <a:xfrm>
            <a:off x="1" y="-52100"/>
            <a:ext cx="12192004" cy="691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692400" y="3219000"/>
            <a:ext cx="6807200" cy="1614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177367" y="1602833"/>
            <a:ext cx="1837200" cy="16148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692400" y="4833800"/>
            <a:ext cx="6807200" cy="54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3542" flipH="1">
            <a:off x="10296022" y="-1602733"/>
            <a:ext cx="4059735" cy="47137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967083" y="-1991655"/>
            <a:ext cx="4403373" cy="517635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3542" flipH="1">
            <a:off x="-3375678" y="2676333"/>
            <a:ext cx="4059735" cy="47137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278233" y="4228869"/>
            <a:ext cx="2628800" cy="30902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pic>
        <p:nvPicPr>
          <p:cNvPr id="26" name="Google Shape;26;p3"/>
          <p:cNvPicPr preferRelativeResize="0"/>
          <p:nvPr/>
        </p:nvPicPr>
        <p:blipFill>
          <a:blip r:embed="rId5">
            <a:alphaModFix amt="89000"/>
          </a:blip>
          <a:stretch>
            <a:fillRect/>
          </a:stretch>
        </p:blipFill>
        <p:spPr>
          <a:xfrm rot="-793663" flipH="1">
            <a:off x="-322874" y="3590475"/>
            <a:ext cx="1978207" cy="22341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27" name="Google Shape;27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069943">
            <a:off x="9119536" y="5949594"/>
            <a:ext cx="4920297" cy="49855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pic>
        <p:nvPicPr>
          <p:cNvPr id="28" name="Google Shape;28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0008">
            <a:off x="-1303004" y="-2806023"/>
            <a:ext cx="4127040" cy="4181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363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37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EA2BBEF-F1E9-4FA0-A60D-5234C1B11886}"/>
              </a:ext>
            </a:extLst>
          </p:cNvPr>
          <p:cNvSpPr/>
          <p:nvPr/>
        </p:nvSpPr>
        <p:spPr>
          <a:xfrm rot="19224478" flipH="1">
            <a:off x="11903108" y="6055906"/>
            <a:ext cx="577787" cy="698623"/>
          </a:xfrm>
          <a:custGeom>
            <a:avLst/>
            <a:gdLst>
              <a:gd name="connsiteX0" fmla="*/ 0 w 577787"/>
              <a:gd name="connsiteY0" fmla="*/ 0 h 698623"/>
              <a:gd name="connsiteX1" fmla="*/ 577787 w 577787"/>
              <a:gd name="connsiteY1" fmla="*/ 698623 h 698623"/>
              <a:gd name="connsiteX2" fmla="*/ 577787 w 577787"/>
              <a:gd name="connsiteY2" fmla="*/ 0 h 69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787" h="698623">
                <a:moveTo>
                  <a:pt x="0" y="0"/>
                </a:moveTo>
                <a:lnTo>
                  <a:pt x="577787" y="698623"/>
                </a:lnTo>
                <a:lnTo>
                  <a:pt x="5777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271123-D893-4585-8E22-2D635C1A5E3E}"/>
              </a:ext>
            </a:extLst>
          </p:cNvPr>
          <p:cNvSpPr/>
          <p:nvPr/>
        </p:nvSpPr>
        <p:spPr>
          <a:xfrm rot="19224478" flipH="1">
            <a:off x="11074618" y="5895799"/>
            <a:ext cx="1324623" cy="173563"/>
          </a:xfrm>
          <a:custGeom>
            <a:avLst/>
            <a:gdLst>
              <a:gd name="connsiteX0" fmla="*/ 0 w 1324622"/>
              <a:gd name="connsiteY0" fmla="*/ 0 h 173562"/>
              <a:gd name="connsiteX1" fmla="*/ 143542 w 1324622"/>
              <a:gd name="connsiteY1" fmla="*/ 173562 h 173562"/>
              <a:gd name="connsiteX2" fmla="*/ 1324622 w 1324622"/>
              <a:gd name="connsiteY2" fmla="*/ 173562 h 173562"/>
              <a:gd name="connsiteX3" fmla="*/ 1324622 w 1324622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622" h="173562">
                <a:moveTo>
                  <a:pt x="0" y="0"/>
                </a:moveTo>
                <a:lnTo>
                  <a:pt x="143542" y="173562"/>
                </a:lnTo>
                <a:lnTo>
                  <a:pt x="1324622" y="173562"/>
                </a:lnTo>
                <a:lnTo>
                  <a:pt x="13246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CA4B96-EE54-4DC6-ACF5-01EFC561FAD8}"/>
              </a:ext>
            </a:extLst>
          </p:cNvPr>
          <p:cNvSpPr/>
          <p:nvPr/>
        </p:nvSpPr>
        <p:spPr>
          <a:xfrm rot="3062081">
            <a:off x="5074877" y="2757022"/>
            <a:ext cx="8981625" cy="900799"/>
          </a:xfrm>
          <a:custGeom>
            <a:avLst/>
            <a:gdLst>
              <a:gd name="connsiteX0" fmla="*/ 0 w 8981625"/>
              <a:gd name="connsiteY0" fmla="*/ 900798 h 900798"/>
              <a:gd name="connsiteX1" fmla="*/ 728550 w 8981625"/>
              <a:gd name="connsiteY1" fmla="*/ 0 h 900798"/>
              <a:gd name="connsiteX2" fmla="*/ 8110301 w 8981625"/>
              <a:gd name="connsiteY2" fmla="*/ 0 h 900798"/>
              <a:gd name="connsiteX3" fmla="*/ 8981625 w 8981625"/>
              <a:gd name="connsiteY3" fmla="*/ 704712 h 900798"/>
              <a:gd name="connsiteX4" fmla="*/ 8823034 w 8981625"/>
              <a:gd name="connsiteY4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1625" h="900798">
                <a:moveTo>
                  <a:pt x="0" y="900798"/>
                </a:moveTo>
                <a:lnTo>
                  <a:pt x="728550" y="0"/>
                </a:lnTo>
                <a:lnTo>
                  <a:pt x="8110301" y="0"/>
                </a:lnTo>
                <a:lnTo>
                  <a:pt x="8981625" y="704712"/>
                </a:lnTo>
                <a:lnTo>
                  <a:pt x="8823034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799B1E3-3040-4EE2-A1DE-0C28F772E0A9}"/>
              </a:ext>
            </a:extLst>
          </p:cNvPr>
          <p:cNvSpPr/>
          <p:nvPr/>
        </p:nvSpPr>
        <p:spPr>
          <a:xfrm rot="3062081">
            <a:off x="4413203" y="3342219"/>
            <a:ext cx="8963408" cy="173563"/>
          </a:xfrm>
          <a:custGeom>
            <a:avLst/>
            <a:gdLst>
              <a:gd name="connsiteX0" fmla="*/ 0 w 8963408"/>
              <a:gd name="connsiteY0" fmla="*/ 173562 h 173562"/>
              <a:gd name="connsiteX1" fmla="*/ 140374 w 8963408"/>
              <a:gd name="connsiteY1" fmla="*/ 0 h 173562"/>
              <a:gd name="connsiteX2" fmla="*/ 8963408 w 8963408"/>
              <a:gd name="connsiteY2" fmla="*/ 0 h 173562"/>
              <a:gd name="connsiteX3" fmla="*/ 8823034 w 8963408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3408" h="173562">
                <a:moveTo>
                  <a:pt x="0" y="173562"/>
                </a:moveTo>
                <a:lnTo>
                  <a:pt x="140374" y="0"/>
                </a:lnTo>
                <a:lnTo>
                  <a:pt x="8963408" y="0"/>
                </a:lnTo>
                <a:lnTo>
                  <a:pt x="8823034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839E33C-B0D2-4702-89F5-A7E4E0C09CFC}"/>
              </a:ext>
            </a:extLst>
          </p:cNvPr>
          <p:cNvSpPr/>
          <p:nvPr/>
        </p:nvSpPr>
        <p:spPr>
          <a:xfrm rot="3005986" flipH="1">
            <a:off x="6549601" y="2367552"/>
            <a:ext cx="7070489" cy="418515"/>
          </a:xfrm>
          <a:custGeom>
            <a:avLst/>
            <a:gdLst>
              <a:gd name="connsiteX0" fmla="*/ 7070489 w 7070489"/>
              <a:gd name="connsiteY0" fmla="*/ 418514 h 418515"/>
              <a:gd name="connsiteX1" fmla="*/ 6720554 w 7070489"/>
              <a:gd name="connsiteY1" fmla="*/ 0 h 418515"/>
              <a:gd name="connsiteX2" fmla="*/ 500534 w 7070489"/>
              <a:gd name="connsiteY2" fmla="*/ 0 h 418515"/>
              <a:gd name="connsiteX3" fmla="*/ 0 w 7070489"/>
              <a:gd name="connsiteY3" fmla="*/ 418515 h 41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0489" h="418515">
                <a:moveTo>
                  <a:pt x="7070489" y="418514"/>
                </a:moveTo>
                <a:lnTo>
                  <a:pt x="6720554" y="0"/>
                </a:lnTo>
                <a:lnTo>
                  <a:pt x="500534" y="0"/>
                </a:lnTo>
                <a:lnTo>
                  <a:pt x="0" y="4185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028B2C4-E9E0-473B-9003-C64988B0A1BC}"/>
              </a:ext>
            </a:extLst>
          </p:cNvPr>
          <p:cNvSpPr/>
          <p:nvPr/>
        </p:nvSpPr>
        <p:spPr>
          <a:xfrm rot="19200000">
            <a:off x="8854925" y="5472753"/>
            <a:ext cx="4027547" cy="785553"/>
          </a:xfrm>
          <a:custGeom>
            <a:avLst/>
            <a:gdLst>
              <a:gd name="connsiteX0" fmla="*/ 99664 w 4027547"/>
              <a:gd name="connsiteY0" fmla="*/ 0 h 785553"/>
              <a:gd name="connsiteX1" fmla="*/ 72419 w 4027547"/>
              <a:gd name="connsiteY1" fmla="*/ 60767 h 785553"/>
              <a:gd name="connsiteX2" fmla="*/ 0 w 4027547"/>
              <a:gd name="connsiteY2" fmla="*/ 0 h 785553"/>
              <a:gd name="connsiteX3" fmla="*/ 539381 w 4027547"/>
              <a:gd name="connsiteY3" fmla="*/ 0 h 785553"/>
              <a:gd name="connsiteX4" fmla="*/ 391937 w 4027547"/>
              <a:gd name="connsiteY4" fmla="*/ 328875 h 785553"/>
              <a:gd name="connsiteX5" fmla="*/ 228402 w 4027547"/>
              <a:gd name="connsiteY5" fmla="*/ 191652 h 785553"/>
              <a:gd name="connsiteX6" fmla="*/ 314325 w 4027547"/>
              <a:gd name="connsiteY6" fmla="*/ 0 h 785553"/>
              <a:gd name="connsiteX7" fmla="*/ 979103 w 4027547"/>
              <a:gd name="connsiteY7" fmla="*/ 0 h 785553"/>
              <a:gd name="connsiteX8" fmla="*/ 711455 w 4027547"/>
              <a:gd name="connsiteY8" fmla="*/ 596982 h 785553"/>
              <a:gd name="connsiteX9" fmla="*/ 547920 w 4027547"/>
              <a:gd name="connsiteY9" fmla="*/ 459759 h 785553"/>
              <a:gd name="connsiteX10" fmla="*/ 754042 w 4027547"/>
              <a:gd name="connsiteY10" fmla="*/ 0 h 785553"/>
              <a:gd name="connsiteX11" fmla="*/ 1418820 w 4027547"/>
              <a:gd name="connsiteY11" fmla="*/ 0 h 785553"/>
              <a:gd name="connsiteX12" fmla="*/ 1066629 w 4027547"/>
              <a:gd name="connsiteY12" fmla="*/ 785552 h 785553"/>
              <a:gd name="connsiteX13" fmla="*/ 936184 w 4027547"/>
              <a:gd name="connsiteY13" fmla="*/ 785552 h 785553"/>
              <a:gd name="connsiteX14" fmla="*/ 867438 w 4027547"/>
              <a:gd name="connsiteY14" fmla="*/ 727867 h 785553"/>
              <a:gd name="connsiteX15" fmla="*/ 1193763 w 4027547"/>
              <a:gd name="connsiteY15" fmla="*/ 0 h 785553"/>
              <a:gd name="connsiteX16" fmla="*/ 1858539 w 4027547"/>
              <a:gd name="connsiteY16" fmla="*/ 0 h 785553"/>
              <a:gd name="connsiteX17" fmla="*/ 1506353 w 4027547"/>
              <a:gd name="connsiteY17" fmla="*/ 785552 h 785553"/>
              <a:gd name="connsiteX18" fmla="*/ 1281292 w 4027547"/>
              <a:gd name="connsiteY18" fmla="*/ 785552 h 785553"/>
              <a:gd name="connsiteX19" fmla="*/ 1633481 w 4027547"/>
              <a:gd name="connsiteY19" fmla="*/ 2 h 785553"/>
              <a:gd name="connsiteX20" fmla="*/ 2298256 w 4027547"/>
              <a:gd name="connsiteY20" fmla="*/ 0 h 785553"/>
              <a:gd name="connsiteX21" fmla="*/ 1946064 w 4027547"/>
              <a:gd name="connsiteY21" fmla="*/ 785553 h 785553"/>
              <a:gd name="connsiteX22" fmla="*/ 1721006 w 4027547"/>
              <a:gd name="connsiteY22" fmla="*/ 785552 h 785553"/>
              <a:gd name="connsiteX23" fmla="*/ 2073196 w 4027547"/>
              <a:gd name="connsiteY23" fmla="*/ 0 h 785553"/>
              <a:gd name="connsiteX24" fmla="*/ 2708393 w 4027547"/>
              <a:gd name="connsiteY24" fmla="*/ 0 h 785553"/>
              <a:gd name="connsiteX25" fmla="*/ 2356201 w 4027547"/>
              <a:gd name="connsiteY25" fmla="*/ 785552 h 785553"/>
              <a:gd name="connsiteX26" fmla="*/ 2131146 w 4027547"/>
              <a:gd name="connsiteY26" fmla="*/ 785552 h 785553"/>
              <a:gd name="connsiteX27" fmla="*/ 2483333 w 4027547"/>
              <a:gd name="connsiteY27" fmla="*/ 0 h 785553"/>
              <a:gd name="connsiteX28" fmla="*/ 3148110 w 4027547"/>
              <a:gd name="connsiteY28" fmla="*/ 0 h 785553"/>
              <a:gd name="connsiteX29" fmla="*/ 2795922 w 4027547"/>
              <a:gd name="connsiteY29" fmla="*/ 785552 h 785553"/>
              <a:gd name="connsiteX30" fmla="*/ 2570865 w 4027547"/>
              <a:gd name="connsiteY30" fmla="*/ 785552 h 785553"/>
              <a:gd name="connsiteX31" fmla="*/ 2923056 w 4027547"/>
              <a:gd name="connsiteY31" fmla="*/ 0 h 785553"/>
              <a:gd name="connsiteX32" fmla="*/ 3587828 w 4027547"/>
              <a:gd name="connsiteY32" fmla="*/ 0 h 785553"/>
              <a:gd name="connsiteX33" fmla="*/ 3235641 w 4027547"/>
              <a:gd name="connsiteY33" fmla="*/ 785552 h 785553"/>
              <a:gd name="connsiteX34" fmla="*/ 3010583 w 4027547"/>
              <a:gd name="connsiteY34" fmla="*/ 785552 h 785553"/>
              <a:gd name="connsiteX35" fmla="*/ 3362771 w 4027547"/>
              <a:gd name="connsiteY35" fmla="*/ 0 h 785553"/>
              <a:gd name="connsiteX36" fmla="*/ 4027547 w 4027547"/>
              <a:gd name="connsiteY36" fmla="*/ 0 h 785553"/>
              <a:gd name="connsiteX37" fmla="*/ 3977918 w 4027547"/>
              <a:gd name="connsiteY37" fmla="*/ 110695 h 785553"/>
              <a:gd name="connsiteX38" fmla="*/ 3494652 w 4027547"/>
              <a:gd name="connsiteY38" fmla="*/ 686629 h 785553"/>
              <a:gd name="connsiteX39" fmla="*/ 3802492 w 4027547"/>
              <a:gd name="connsiteY39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027547" h="785553">
                <a:moveTo>
                  <a:pt x="99664" y="0"/>
                </a:moveTo>
                <a:lnTo>
                  <a:pt x="72419" y="60767"/>
                </a:lnTo>
                <a:lnTo>
                  <a:pt x="0" y="0"/>
                </a:lnTo>
                <a:close/>
                <a:moveTo>
                  <a:pt x="539381" y="0"/>
                </a:moveTo>
                <a:lnTo>
                  <a:pt x="391937" y="328875"/>
                </a:lnTo>
                <a:lnTo>
                  <a:pt x="228402" y="191652"/>
                </a:lnTo>
                <a:lnTo>
                  <a:pt x="314325" y="0"/>
                </a:lnTo>
                <a:close/>
                <a:moveTo>
                  <a:pt x="979103" y="0"/>
                </a:moveTo>
                <a:lnTo>
                  <a:pt x="711455" y="596982"/>
                </a:lnTo>
                <a:lnTo>
                  <a:pt x="547920" y="459759"/>
                </a:lnTo>
                <a:lnTo>
                  <a:pt x="754042" y="0"/>
                </a:lnTo>
                <a:close/>
                <a:moveTo>
                  <a:pt x="1418820" y="0"/>
                </a:moveTo>
                <a:lnTo>
                  <a:pt x="1066629" y="785552"/>
                </a:lnTo>
                <a:lnTo>
                  <a:pt x="936184" y="785552"/>
                </a:lnTo>
                <a:lnTo>
                  <a:pt x="867438" y="727867"/>
                </a:lnTo>
                <a:lnTo>
                  <a:pt x="1193763" y="0"/>
                </a:lnTo>
                <a:close/>
                <a:moveTo>
                  <a:pt x="1858539" y="0"/>
                </a:moveTo>
                <a:lnTo>
                  <a:pt x="1506353" y="785552"/>
                </a:lnTo>
                <a:lnTo>
                  <a:pt x="1281292" y="785552"/>
                </a:lnTo>
                <a:lnTo>
                  <a:pt x="1633481" y="2"/>
                </a:lnTo>
                <a:close/>
                <a:moveTo>
                  <a:pt x="2298256" y="0"/>
                </a:moveTo>
                <a:lnTo>
                  <a:pt x="1946064" y="785553"/>
                </a:lnTo>
                <a:lnTo>
                  <a:pt x="1721006" y="785552"/>
                </a:lnTo>
                <a:lnTo>
                  <a:pt x="2073196" y="0"/>
                </a:lnTo>
                <a:close/>
                <a:moveTo>
                  <a:pt x="2708393" y="0"/>
                </a:moveTo>
                <a:lnTo>
                  <a:pt x="2356201" y="785552"/>
                </a:lnTo>
                <a:lnTo>
                  <a:pt x="2131146" y="785552"/>
                </a:lnTo>
                <a:lnTo>
                  <a:pt x="2483333" y="0"/>
                </a:lnTo>
                <a:close/>
                <a:moveTo>
                  <a:pt x="3148110" y="0"/>
                </a:moveTo>
                <a:lnTo>
                  <a:pt x="2795922" y="785552"/>
                </a:lnTo>
                <a:lnTo>
                  <a:pt x="2570865" y="785552"/>
                </a:lnTo>
                <a:lnTo>
                  <a:pt x="2923056" y="0"/>
                </a:lnTo>
                <a:close/>
                <a:moveTo>
                  <a:pt x="3587828" y="0"/>
                </a:moveTo>
                <a:lnTo>
                  <a:pt x="3235641" y="785552"/>
                </a:lnTo>
                <a:lnTo>
                  <a:pt x="3010583" y="785552"/>
                </a:lnTo>
                <a:lnTo>
                  <a:pt x="3362771" y="0"/>
                </a:lnTo>
                <a:close/>
                <a:moveTo>
                  <a:pt x="4027547" y="0"/>
                </a:moveTo>
                <a:lnTo>
                  <a:pt x="3977918" y="110695"/>
                </a:lnTo>
                <a:lnTo>
                  <a:pt x="3494652" y="686629"/>
                </a:lnTo>
                <a:lnTo>
                  <a:pt x="38024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3D6100F-5652-448D-8A03-8A05FD7B6ECC}"/>
              </a:ext>
            </a:extLst>
          </p:cNvPr>
          <p:cNvSpPr/>
          <p:nvPr/>
        </p:nvSpPr>
        <p:spPr>
          <a:xfrm rot="19437919" flipV="1">
            <a:off x="10136715" y="-749760"/>
            <a:ext cx="1678567" cy="2664987"/>
          </a:xfrm>
          <a:custGeom>
            <a:avLst/>
            <a:gdLst>
              <a:gd name="connsiteX0" fmla="*/ 0 w 1678566"/>
              <a:gd name="connsiteY0" fmla="*/ 2664986 h 2664986"/>
              <a:gd name="connsiteX1" fmla="*/ 421411 w 1678566"/>
              <a:gd name="connsiteY1" fmla="*/ 2358422 h 2664986"/>
              <a:gd name="connsiteX2" fmla="*/ 435745 w 1678566"/>
              <a:gd name="connsiteY2" fmla="*/ 419135 h 2664986"/>
              <a:gd name="connsiteX3" fmla="*/ 1678566 w 1678566"/>
              <a:gd name="connsiteY3" fmla="*/ 419135 h 2664986"/>
              <a:gd name="connsiteX4" fmla="*/ 1373659 w 1678566"/>
              <a:gd name="connsiteY4" fmla="*/ 0 h 2664986"/>
              <a:gd name="connsiteX5" fmla="*/ 27601 w 1678566"/>
              <a:gd name="connsiteY5" fmla="*/ 0 h 2664986"/>
              <a:gd name="connsiteX6" fmla="*/ 27601 w 1678566"/>
              <a:gd name="connsiteY6" fmla="*/ 2530 h 2664986"/>
              <a:gd name="connsiteX7" fmla="*/ 19679 w 1678566"/>
              <a:gd name="connsiteY7" fmla="*/ 2471 h 26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566" h="2664986">
                <a:moveTo>
                  <a:pt x="0" y="2664986"/>
                </a:moveTo>
                <a:lnTo>
                  <a:pt x="421411" y="2358422"/>
                </a:lnTo>
                <a:lnTo>
                  <a:pt x="435745" y="419135"/>
                </a:lnTo>
                <a:lnTo>
                  <a:pt x="1678566" y="419135"/>
                </a:lnTo>
                <a:lnTo>
                  <a:pt x="1373659" y="0"/>
                </a:lnTo>
                <a:lnTo>
                  <a:pt x="27601" y="0"/>
                </a:lnTo>
                <a:lnTo>
                  <a:pt x="27601" y="2530"/>
                </a:lnTo>
                <a:lnTo>
                  <a:pt x="19679" y="24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71CC730-3526-4223-BA11-0FEE2E9F273C}"/>
              </a:ext>
            </a:extLst>
          </p:cNvPr>
          <p:cNvSpPr/>
          <p:nvPr/>
        </p:nvSpPr>
        <p:spPr>
          <a:xfrm rot="3062081">
            <a:off x="9323371" y="1430565"/>
            <a:ext cx="659839" cy="6980425"/>
          </a:xfrm>
          <a:custGeom>
            <a:avLst/>
            <a:gdLst>
              <a:gd name="connsiteX0" fmla="*/ 51594 w 659838"/>
              <a:gd name="connsiteY0" fmla="*/ 0 h 6980425"/>
              <a:gd name="connsiteX1" fmla="*/ 659838 w 659838"/>
              <a:gd name="connsiteY1" fmla="*/ 491936 h 6980425"/>
              <a:gd name="connsiteX2" fmla="*/ 617523 w 659838"/>
              <a:gd name="connsiteY2" fmla="*/ 6216903 h 6980425"/>
              <a:gd name="connsiteX3" fmla="*/ 0 w 659838"/>
              <a:gd name="connsiteY3" fmla="*/ 6980425 h 698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838" h="6980425">
                <a:moveTo>
                  <a:pt x="51594" y="0"/>
                </a:moveTo>
                <a:lnTo>
                  <a:pt x="659838" y="491936"/>
                </a:lnTo>
                <a:lnTo>
                  <a:pt x="617523" y="6216903"/>
                </a:lnTo>
                <a:lnTo>
                  <a:pt x="0" y="6980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45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7" cy="724247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5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23687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58F0438-C8D0-4740-ADDF-5E62B86B42A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9A60A16-AE87-4D7B-AED5-3D363AFEC68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91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2659-9191-D26B-01D5-830C5D73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30D53-0CBF-0EF1-1DF7-F8C935F3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ADF25-9B7A-898A-DFF8-0768BCC5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1CBA1A0-E7EA-46B7-AFD9-47CF686EE5B6}" type="datetimeFigureOut">
              <a:rPr lang="en-ID" smtClean="0"/>
              <a:t>22/01/2024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C5EA1-1879-C0B3-1C78-30B8DCE7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BD60B-17CE-DDFF-0B94-21DE123F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2EBF047-6187-49E2-B2BD-CE2FDE5052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7996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 rotWithShape="1">
          <a:blip r:embed="rId2">
            <a:alphaModFix amt="43000"/>
          </a:blip>
          <a:srcRect t="14958"/>
          <a:stretch/>
        </p:blipFill>
        <p:spPr>
          <a:xfrm>
            <a:off x="1" y="-52100"/>
            <a:ext cx="12192004" cy="69100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3174000" y="1872867"/>
            <a:ext cx="5844000" cy="227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3174000" y="4051533"/>
            <a:ext cx="5844000" cy="9336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72515" y="2736651"/>
            <a:ext cx="41529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78784">
            <a:off x="10496147" y="-3066623"/>
            <a:ext cx="4127040" cy="418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468356">
            <a:off x="-3766501" y="3415317"/>
            <a:ext cx="40513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69943">
            <a:off x="9942236" y="3848194"/>
            <a:ext cx="4920297" cy="49855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pic>
        <p:nvPicPr>
          <p:cNvPr id="77" name="Google Shape;7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0008">
            <a:off x="-1303004" y="-2806023"/>
            <a:ext cx="4127040" cy="4181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835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056-681D-423F-B846-93D1F484CF9F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191-B934-4D26-8EDB-470FFB116B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0286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056-681D-423F-B846-93D1F484CF9F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191-B934-4D26-8EDB-470FFB116B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7654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056-681D-423F-B846-93D1F484CF9F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191-B934-4D26-8EDB-470FFB116B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1679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056-681D-423F-B846-93D1F484CF9F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191-B934-4D26-8EDB-470FFB116B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1249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056-681D-423F-B846-93D1F484CF9F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191-B934-4D26-8EDB-470FFB116B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2777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056-681D-423F-B846-93D1F484CF9F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191-B934-4D26-8EDB-470FFB116B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959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mond 8">
            <a:extLst>
              <a:ext uri="{FF2B5EF4-FFF2-40B4-BE49-F238E27FC236}">
                <a16:creationId xmlns:a16="http://schemas.microsoft.com/office/drawing/2014/main" id="{00C80A40-AA79-4AAD-8388-2A590CE9D178}"/>
              </a:ext>
            </a:extLst>
          </p:cNvPr>
          <p:cNvSpPr>
            <a:spLocks noChangeAspect="1"/>
          </p:cNvSpPr>
          <p:nvPr userDrawn="1"/>
        </p:nvSpPr>
        <p:spPr>
          <a:xfrm>
            <a:off x="809625" y="1562100"/>
            <a:ext cx="2468880" cy="246888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E08AEE6-27AA-41E8-9453-E5C3EB37D2D5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096317" y="1848793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4D7C278-0C99-47A6-8B0A-B7E96BD14343}"/>
              </a:ext>
            </a:extLst>
          </p:cNvPr>
          <p:cNvSpPr>
            <a:spLocks noChangeAspect="1"/>
          </p:cNvSpPr>
          <p:nvPr userDrawn="1"/>
        </p:nvSpPr>
        <p:spPr>
          <a:xfrm>
            <a:off x="3627120" y="3829049"/>
            <a:ext cx="2468880" cy="24688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05A8B89-D56A-439D-852E-77BC799F34B6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3913813" y="4115744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7DDAF52F-9C69-47C1-9215-F0B682DF81F2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1" y="1562100"/>
            <a:ext cx="2468880" cy="24688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AC8403C-AF53-4191-A348-FB8032BF2E02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6382693" y="1848793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5814FDF6-8A0D-4328-84A6-3F4CA5AB5BB0}"/>
              </a:ext>
            </a:extLst>
          </p:cNvPr>
          <p:cNvSpPr>
            <a:spLocks noChangeAspect="1"/>
          </p:cNvSpPr>
          <p:nvPr userDrawn="1"/>
        </p:nvSpPr>
        <p:spPr>
          <a:xfrm>
            <a:off x="8913496" y="3829049"/>
            <a:ext cx="2468880" cy="246888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50B6065-B79A-4B6E-A698-10B5114FD9E3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9200189" y="4115744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351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056-681D-423F-B846-93D1F484CF9F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191-B934-4D26-8EDB-470FFB116B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965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056-681D-423F-B846-93D1F484CF9F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191-B934-4D26-8EDB-470FFB116B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378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056-681D-423F-B846-93D1F484CF9F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191-B934-4D26-8EDB-470FFB116B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5701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056-681D-423F-B846-93D1F484CF9F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191-B934-4D26-8EDB-470FFB116B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9216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056-681D-423F-B846-93D1F484CF9F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A191-B934-4D26-8EDB-470FFB116B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700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1" y="0"/>
            <a:ext cx="7924800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  <a:gd name="connsiteX0" fmla="*/ 0 w 8067438"/>
              <a:gd name="connsiteY0" fmla="*/ 0 h 6858000"/>
              <a:gd name="connsiteX1" fmla="*/ 2246577 w 8067438"/>
              <a:gd name="connsiteY1" fmla="*/ 0 h 6858000"/>
              <a:gd name="connsiteX2" fmla="*/ 3408550 w 8067438"/>
              <a:gd name="connsiteY2" fmla="*/ 0 h 6858000"/>
              <a:gd name="connsiteX3" fmla="*/ 4510701 w 8067438"/>
              <a:gd name="connsiteY3" fmla="*/ 0 h 6858000"/>
              <a:gd name="connsiteX4" fmla="*/ 7804883 w 8067438"/>
              <a:gd name="connsiteY4" fmla="*/ 3294183 h 6858000"/>
              <a:gd name="connsiteX5" fmla="*/ 7858125 w 8067438"/>
              <a:gd name="connsiteY5" fmla="*/ 3438525 h 6858000"/>
              <a:gd name="connsiteX6" fmla="*/ 7804883 w 8067438"/>
              <a:gd name="connsiteY6" fmla="*/ 3587426 h 6858000"/>
              <a:gd name="connsiteX7" fmla="*/ 4534309 w 8067438"/>
              <a:gd name="connsiteY7" fmla="*/ 6858000 h 6858000"/>
              <a:gd name="connsiteX8" fmla="*/ 3384942 w 8067438"/>
              <a:gd name="connsiteY8" fmla="*/ 6858000 h 6858000"/>
              <a:gd name="connsiteX9" fmla="*/ 653352 w 8067438"/>
              <a:gd name="connsiteY9" fmla="*/ 6858000 h 6858000"/>
              <a:gd name="connsiteX10" fmla="*/ 0 w 8067438"/>
              <a:gd name="connsiteY10" fmla="*/ 6858000 h 6858000"/>
              <a:gd name="connsiteX11" fmla="*/ 0 w 8067438"/>
              <a:gd name="connsiteY11" fmla="*/ 0 h 6858000"/>
              <a:gd name="connsiteX0" fmla="*/ 0 w 8065695"/>
              <a:gd name="connsiteY0" fmla="*/ 0 h 6858000"/>
              <a:gd name="connsiteX1" fmla="*/ 2246577 w 8065695"/>
              <a:gd name="connsiteY1" fmla="*/ 0 h 6858000"/>
              <a:gd name="connsiteX2" fmla="*/ 3408550 w 8065695"/>
              <a:gd name="connsiteY2" fmla="*/ 0 h 6858000"/>
              <a:gd name="connsiteX3" fmla="*/ 4510701 w 8065695"/>
              <a:gd name="connsiteY3" fmla="*/ 0 h 6858000"/>
              <a:gd name="connsiteX4" fmla="*/ 7858125 w 8065695"/>
              <a:gd name="connsiteY4" fmla="*/ 3438525 h 6858000"/>
              <a:gd name="connsiteX5" fmla="*/ 7804883 w 8065695"/>
              <a:gd name="connsiteY5" fmla="*/ 3587426 h 6858000"/>
              <a:gd name="connsiteX6" fmla="*/ 4534309 w 8065695"/>
              <a:gd name="connsiteY6" fmla="*/ 6858000 h 6858000"/>
              <a:gd name="connsiteX7" fmla="*/ 3384942 w 8065695"/>
              <a:gd name="connsiteY7" fmla="*/ 6858000 h 6858000"/>
              <a:gd name="connsiteX8" fmla="*/ 653352 w 8065695"/>
              <a:gd name="connsiteY8" fmla="*/ 6858000 h 6858000"/>
              <a:gd name="connsiteX9" fmla="*/ 0 w 8065695"/>
              <a:gd name="connsiteY9" fmla="*/ 6858000 h 6858000"/>
              <a:gd name="connsiteX10" fmla="*/ 0 w 8065695"/>
              <a:gd name="connsiteY10" fmla="*/ 0 h 6858000"/>
              <a:gd name="connsiteX0" fmla="*/ 0 w 7858129"/>
              <a:gd name="connsiteY0" fmla="*/ 0 h 6858000"/>
              <a:gd name="connsiteX1" fmla="*/ 2246577 w 7858129"/>
              <a:gd name="connsiteY1" fmla="*/ 0 h 6858000"/>
              <a:gd name="connsiteX2" fmla="*/ 3408550 w 7858129"/>
              <a:gd name="connsiteY2" fmla="*/ 0 h 6858000"/>
              <a:gd name="connsiteX3" fmla="*/ 4510701 w 7858129"/>
              <a:gd name="connsiteY3" fmla="*/ 0 h 6858000"/>
              <a:gd name="connsiteX4" fmla="*/ 7858125 w 7858129"/>
              <a:gd name="connsiteY4" fmla="*/ 3438525 h 6858000"/>
              <a:gd name="connsiteX5" fmla="*/ 4534309 w 7858129"/>
              <a:gd name="connsiteY5" fmla="*/ 6858000 h 6858000"/>
              <a:gd name="connsiteX6" fmla="*/ 3384942 w 7858129"/>
              <a:gd name="connsiteY6" fmla="*/ 6858000 h 6858000"/>
              <a:gd name="connsiteX7" fmla="*/ 653352 w 7858129"/>
              <a:gd name="connsiteY7" fmla="*/ 6858000 h 6858000"/>
              <a:gd name="connsiteX8" fmla="*/ 0 w 7858129"/>
              <a:gd name="connsiteY8" fmla="*/ 6858000 h 6858000"/>
              <a:gd name="connsiteX9" fmla="*/ 0 w 7858129"/>
              <a:gd name="connsiteY9" fmla="*/ 0 h 6858000"/>
              <a:gd name="connsiteX0" fmla="*/ 0 w 7858125"/>
              <a:gd name="connsiteY0" fmla="*/ 0 h 6858000"/>
              <a:gd name="connsiteX1" fmla="*/ 2246577 w 7858125"/>
              <a:gd name="connsiteY1" fmla="*/ 0 h 6858000"/>
              <a:gd name="connsiteX2" fmla="*/ 3408550 w 7858125"/>
              <a:gd name="connsiteY2" fmla="*/ 0 h 6858000"/>
              <a:gd name="connsiteX3" fmla="*/ 4510701 w 7858125"/>
              <a:gd name="connsiteY3" fmla="*/ 0 h 6858000"/>
              <a:gd name="connsiteX4" fmla="*/ 7858125 w 7858125"/>
              <a:gd name="connsiteY4" fmla="*/ 3438525 h 6858000"/>
              <a:gd name="connsiteX5" fmla="*/ 4534309 w 7858125"/>
              <a:gd name="connsiteY5" fmla="*/ 6858000 h 6858000"/>
              <a:gd name="connsiteX6" fmla="*/ 3384942 w 7858125"/>
              <a:gd name="connsiteY6" fmla="*/ 6858000 h 6858000"/>
              <a:gd name="connsiteX7" fmla="*/ 653352 w 7858125"/>
              <a:gd name="connsiteY7" fmla="*/ 6858000 h 6858000"/>
              <a:gd name="connsiteX8" fmla="*/ 0 w 7858125"/>
              <a:gd name="connsiteY8" fmla="*/ 6858000 h 6858000"/>
              <a:gd name="connsiteX9" fmla="*/ 0 w 7858125"/>
              <a:gd name="connsiteY9" fmla="*/ 0 h 6858000"/>
              <a:gd name="connsiteX0" fmla="*/ 0 w 7858125"/>
              <a:gd name="connsiteY0" fmla="*/ 0 h 6858000"/>
              <a:gd name="connsiteX1" fmla="*/ 2246577 w 7858125"/>
              <a:gd name="connsiteY1" fmla="*/ 0 h 6858000"/>
              <a:gd name="connsiteX2" fmla="*/ 3408550 w 7858125"/>
              <a:gd name="connsiteY2" fmla="*/ 0 h 6858000"/>
              <a:gd name="connsiteX3" fmla="*/ 4510701 w 7858125"/>
              <a:gd name="connsiteY3" fmla="*/ 0 h 6858000"/>
              <a:gd name="connsiteX4" fmla="*/ 7858125 w 7858125"/>
              <a:gd name="connsiteY4" fmla="*/ 3438525 h 6858000"/>
              <a:gd name="connsiteX5" fmla="*/ 4534309 w 7858125"/>
              <a:gd name="connsiteY5" fmla="*/ 6858000 h 6858000"/>
              <a:gd name="connsiteX6" fmla="*/ 3384942 w 7858125"/>
              <a:gd name="connsiteY6" fmla="*/ 6858000 h 6858000"/>
              <a:gd name="connsiteX7" fmla="*/ 653352 w 7858125"/>
              <a:gd name="connsiteY7" fmla="*/ 6858000 h 6858000"/>
              <a:gd name="connsiteX8" fmla="*/ 0 w 7858125"/>
              <a:gd name="connsiteY8" fmla="*/ 6858000 h 6858000"/>
              <a:gd name="connsiteX9" fmla="*/ 0 w 7858125"/>
              <a:gd name="connsiteY9" fmla="*/ 0 h 6858000"/>
              <a:gd name="connsiteX0" fmla="*/ 0 w 7858125"/>
              <a:gd name="connsiteY0" fmla="*/ 0 h 6858000"/>
              <a:gd name="connsiteX1" fmla="*/ 2246577 w 7858125"/>
              <a:gd name="connsiteY1" fmla="*/ 0 h 6858000"/>
              <a:gd name="connsiteX2" fmla="*/ 3408550 w 7858125"/>
              <a:gd name="connsiteY2" fmla="*/ 0 h 6858000"/>
              <a:gd name="connsiteX3" fmla="*/ 4510701 w 7858125"/>
              <a:gd name="connsiteY3" fmla="*/ 0 h 6858000"/>
              <a:gd name="connsiteX4" fmla="*/ 7858125 w 7858125"/>
              <a:gd name="connsiteY4" fmla="*/ 3438525 h 6858000"/>
              <a:gd name="connsiteX5" fmla="*/ 4534309 w 7858125"/>
              <a:gd name="connsiteY5" fmla="*/ 6858000 h 6858000"/>
              <a:gd name="connsiteX6" fmla="*/ 3384942 w 7858125"/>
              <a:gd name="connsiteY6" fmla="*/ 6858000 h 6858000"/>
              <a:gd name="connsiteX7" fmla="*/ 653352 w 7858125"/>
              <a:gd name="connsiteY7" fmla="*/ 6858000 h 6858000"/>
              <a:gd name="connsiteX8" fmla="*/ 0 w 7858125"/>
              <a:gd name="connsiteY8" fmla="*/ 6858000 h 6858000"/>
              <a:gd name="connsiteX9" fmla="*/ 0 w 7858125"/>
              <a:gd name="connsiteY9" fmla="*/ 0 h 6858000"/>
              <a:gd name="connsiteX0" fmla="*/ 0 w 7858125"/>
              <a:gd name="connsiteY0" fmla="*/ 0 h 6858000"/>
              <a:gd name="connsiteX1" fmla="*/ 2246577 w 7858125"/>
              <a:gd name="connsiteY1" fmla="*/ 0 h 6858000"/>
              <a:gd name="connsiteX2" fmla="*/ 4510701 w 7858125"/>
              <a:gd name="connsiteY2" fmla="*/ 0 h 6858000"/>
              <a:gd name="connsiteX3" fmla="*/ 7858125 w 7858125"/>
              <a:gd name="connsiteY3" fmla="*/ 3438525 h 6858000"/>
              <a:gd name="connsiteX4" fmla="*/ 4534309 w 7858125"/>
              <a:gd name="connsiteY4" fmla="*/ 6858000 h 6858000"/>
              <a:gd name="connsiteX5" fmla="*/ 3384942 w 7858125"/>
              <a:gd name="connsiteY5" fmla="*/ 6858000 h 6858000"/>
              <a:gd name="connsiteX6" fmla="*/ 653352 w 7858125"/>
              <a:gd name="connsiteY6" fmla="*/ 6858000 h 6858000"/>
              <a:gd name="connsiteX7" fmla="*/ 0 w 7858125"/>
              <a:gd name="connsiteY7" fmla="*/ 6858000 h 6858000"/>
              <a:gd name="connsiteX8" fmla="*/ 0 w 7858125"/>
              <a:gd name="connsiteY8" fmla="*/ 0 h 6858000"/>
              <a:gd name="connsiteX0" fmla="*/ 0 w 7858125"/>
              <a:gd name="connsiteY0" fmla="*/ 0 h 6858000"/>
              <a:gd name="connsiteX1" fmla="*/ 4510701 w 7858125"/>
              <a:gd name="connsiteY1" fmla="*/ 0 h 6858000"/>
              <a:gd name="connsiteX2" fmla="*/ 7858125 w 7858125"/>
              <a:gd name="connsiteY2" fmla="*/ 3438525 h 6858000"/>
              <a:gd name="connsiteX3" fmla="*/ 4534309 w 7858125"/>
              <a:gd name="connsiteY3" fmla="*/ 6858000 h 6858000"/>
              <a:gd name="connsiteX4" fmla="*/ 3384942 w 7858125"/>
              <a:gd name="connsiteY4" fmla="*/ 6858000 h 6858000"/>
              <a:gd name="connsiteX5" fmla="*/ 653352 w 7858125"/>
              <a:gd name="connsiteY5" fmla="*/ 6858000 h 6858000"/>
              <a:gd name="connsiteX6" fmla="*/ 0 w 7858125"/>
              <a:gd name="connsiteY6" fmla="*/ 6858000 h 6858000"/>
              <a:gd name="connsiteX7" fmla="*/ 0 w 7858125"/>
              <a:gd name="connsiteY7" fmla="*/ 0 h 6858000"/>
              <a:gd name="connsiteX0" fmla="*/ 0 w 7858125"/>
              <a:gd name="connsiteY0" fmla="*/ 0 h 6858000"/>
              <a:gd name="connsiteX1" fmla="*/ 4510701 w 7858125"/>
              <a:gd name="connsiteY1" fmla="*/ 0 h 6858000"/>
              <a:gd name="connsiteX2" fmla="*/ 7858125 w 7858125"/>
              <a:gd name="connsiteY2" fmla="*/ 3438525 h 6858000"/>
              <a:gd name="connsiteX3" fmla="*/ 4534309 w 7858125"/>
              <a:gd name="connsiteY3" fmla="*/ 6858000 h 6858000"/>
              <a:gd name="connsiteX4" fmla="*/ 653352 w 7858125"/>
              <a:gd name="connsiteY4" fmla="*/ 6858000 h 6858000"/>
              <a:gd name="connsiteX5" fmla="*/ 0 w 7858125"/>
              <a:gd name="connsiteY5" fmla="*/ 6858000 h 6858000"/>
              <a:gd name="connsiteX6" fmla="*/ 0 w 7858125"/>
              <a:gd name="connsiteY6" fmla="*/ 0 h 6858000"/>
              <a:gd name="connsiteX0" fmla="*/ 0 w 7858125"/>
              <a:gd name="connsiteY0" fmla="*/ 0 h 6858000"/>
              <a:gd name="connsiteX1" fmla="*/ 4510701 w 7858125"/>
              <a:gd name="connsiteY1" fmla="*/ 0 h 6858000"/>
              <a:gd name="connsiteX2" fmla="*/ 7858125 w 7858125"/>
              <a:gd name="connsiteY2" fmla="*/ 3438525 h 6858000"/>
              <a:gd name="connsiteX3" fmla="*/ 4534309 w 7858125"/>
              <a:gd name="connsiteY3" fmla="*/ 6858000 h 6858000"/>
              <a:gd name="connsiteX4" fmla="*/ 0 w 7858125"/>
              <a:gd name="connsiteY4" fmla="*/ 6858000 h 6858000"/>
              <a:gd name="connsiteX5" fmla="*/ 0 w 7858125"/>
              <a:gd name="connsiteY5" fmla="*/ 0 h 6858000"/>
              <a:gd name="connsiteX0" fmla="*/ 0 w 7924800"/>
              <a:gd name="connsiteY0" fmla="*/ 0 h 6858000"/>
              <a:gd name="connsiteX1" fmla="*/ 4510701 w 7924800"/>
              <a:gd name="connsiteY1" fmla="*/ 0 h 6858000"/>
              <a:gd name="connsiteX2" fmla="*/ 7924800 w 7924800"/>
              <a:gd name="connsiteY2" fmla="*/ 3457575 h 6858000"/>
              <a:gd name="connsiteX3" fmla="*/ 4534309 w 7924800"/>
              <a:gd name="connsiteY3" fmla="*/ 6858000 h 6858000"/>
              <a:gd name="connsiteX4" fmla="*/ 0 w 7924800"/>
              <a:gd name="connsiteY4" fmla="*/ 6858000 h 6858000"/>
              <a:gd name="connsiteX5" fmla="*/ 0 w 79248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4510701" y="0"/>
                </a:lnTo>
                <a:lnTo>
                  <a:pt x="7924800" y="3457575"/>
                </a:lnTo>
                <a:cubicBezTo>
                  <a:pt x="6490460" y="4991100"/>
                  <a:pt x="5346514" y="6040438"/>
                  <a:pt x="4534309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2" y="3577045"/>
            <a:ext cx="3100540" cy="3100540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2" y="204022"/>
            <a:ext cx="3100540" cy="3100540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315974" y="1890533"/>
            <a:ext cx="3100541" cy="3100540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61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1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3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638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1" y="-1"/>
            <a:ext cx="6210519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3" y="665214"/>
            <a:ext cx="11588489" cy="3069751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3484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6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60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818" r:id="rId8"/>
    <p:sldLayoutId id="2147483819" r:id="rId9"/>
    <p:sldLayoutId id="2147483820" r:id="rId10"/>
    <p:sldLayoutId id="2147483822" r:id="rId11"/>
    <p:sldLayoutId id="2147483823" r:id="rId12"/>
    <p:sldLayoutId id="2147483824" r:id="rId13"/>
    <p:sldLayoutId id="214748382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B056-681D-423F-B846-93D1F484CF9F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A191-B934-4D26-8EDB-470FFB116B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793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microsoft.com/office/2007/relationships/hdphoto" Target="../media/hdphoto1.wdp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>
            <a:spLocks noGrp="1"/>
          </p:cNvSpPr>
          <p:nvPr>
            <p:ph type="subTitle" idx="1"/>
          </p:nvPr>
        </p:nvSpPr>
        <p:spPr>
          <a:xfrm>
            <a:off x="3187600" y="4718133"/>
            <a:ext cx="5816800" cy="54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Aparatur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 Negara</a:t>
            </a:r>
          </a:p>
          <a:p>
            <a:pPr marL="0" indent="0"/>
            <a:r>
              <a:rPr lang="en-US" dirty="0"/>
              <a:t>2024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584" y="2180862"/>
            <a:ext cx="7752800" cy="1472909"/>
          </a:xfrm>
        </p:spPr>
        <p:txBody>
          <a:bodyPr/>
          <a:lstStyle/>
          <a:p>
            <a:r>
              <a:rPr lang="en-US" sz="4800" dirty="0"/>
              <a:t>Angka </a:t>
            </a:r>
            <a:r>
              <a:rPr lang="en-US" sz="4800" dirty="0" err="1"/>
              <a:t>Kredit</a:t>
            </a:r>
            <a:r>
              <a:rPr lang="en-US" sz="4800" dirty="0"/>
              <a:t> </a:t>
            </a:r>
            <a:r>
              <a:rPr lang="en-US" sz="4800" dirty="0" err="1"/>
              <a:t>Penyesuaian</a:t>
            </a:r>
            <a:r>
              <a:rPr lang="en-US" sz="4800" dirty="0"/>
              <a:t> </a:t>
            </a:r>
            <a:r>
              <a:rPr lang="en-US" sz="4800" dirty="0" err="1"/>
              <a:t>Integrasi,dan</a:t>
            </a:r>
            <a:r>
              <a:rPr lang="en-US" sz="4800" dirty="0"/>
              <a:t> </a:t>
            </a:r>
            <a:r>
              <a:rPr lang="en-US" sz="4800" dirty="0" err="1"/>
              <a:t>Konversi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6" y="406398"/>
            <a:ext cx="1211833" cy="827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62F0D5-4F7B-45E3-961C-F2FE94021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16" y="6117299"/>
            <a:ext cx="996432" cy="435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53A9A3-7196-4248-93D9-14091E4B56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6061348"/>
            <a:ext cx="1223189" cy="46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91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463C48-F913-CA5A-BE61-BC0AC7A75FF3}"/>
              </a:ext>
            </a:extLst>
          </p:cNvPr>
          <p:cNvSpPr/>
          <p:nvPr/>
        </p:nvSpPr>
        <p:spPr>
          <a:xfrm>
            <a:off x="719403" y="1124744"/>
            <a:ext cx="7008779" cy="831445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ID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4" name="Google Shape;40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4796">
            <a:off x="3673869" y="2810879"/>
            <a:ext cx="6433852" cy="312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31297">
            <a:off x="2563654" y="1066936"/>
            <a:ext cx="7055284" cy="47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4"/>
          <p:cNvSpPr txBox="1">
            <a:spLocks noGrp="1"/>
          </p:cNvSpPr>
          <p:nvPr>
            <p:ph type="subTitle" idx="1"/>
          </p:nvPr>
        </p:nvSpPr>
        <p:spPr>
          <a:xfrm>
            <a:off x="431371" y="1220755"/>
            <a:ext cx="7849029" cy="93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en" b="1" u="sng" dirty="0"/>
              <a:t>AK (Konversi) = Konversi Predikan Kinerja x Koefisien AK</a:t>
            </a:r>
            <a:endParaRPr b="1" u="sng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6FEE2F5-9B7D-CB74-28C5-F086091D9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21013"/>
              </p:ext>
            </p:extLst>
          </p:nvPr>
        </p:nvGraphicFramePr>
        <p:xfrm>
          <a:off x="725805" y="3170136"/>
          <a:ext cx="510194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4164">
                  <a:extLst>
                    <a:ext uri="{9D8B030D-6E8A-4147-A177-3AD203B41FA5}">
                      <a16:colId xmlns:a16="http://schemas.microsoft.com/office/drawing/2014/main" val="276186148"/>
                    </a:ext>
                  </a:extLst>
                </a:gridCol>
                <a:gridCol w="2077776">
                  <a:extLst>
                    <a:ext uri="{9D8B030D-6E8A-4147-A177-3AD203B41FA5}">
                      <a16:colId xmlns:a16="http://schemas.microsoft.com/office/drawing/2014/main" val="2467328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Predikat</a:t>
                      </a:r>
                      <a:r>
                        <a:rPr lang="en-US" sz="1500" dirty="0"/>
                        <a:t> Kinerja</a:t>
                      </a:r>
                      <a:endParaRPr lang="en-ID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Nilai </a:t>
                      </a:r>
                      <a:r>
                        <a:rPr lang="en-US" sz="1500" dirty="0" err="1"/>
                        <a:t>Kuantitatif</a:t>
                      </a:r>
                      <a:endParaRPr lang="en-ID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7921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Sangat Baik</a:t>
                      </a:r>
                      <a:endParaRPr lang="en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1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Baik</a:t>
                      </a:r>
                      <a:endParaRPr lang="en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100%</a:t>
                      </a:r>
                      <a:endParaRPr lang="en-ID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60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err="1"/>
                        <a:t>Cukup</a:t>
                      </a:r>
                      <a:r>
                        <a:rPr lang="en-US" sz="1500" dirty="0"/>
                        <a:t>/</a:t>
                      </a:r>
                      <a:r>
                        <a:rPr lang="en-US" sz="1500" dirty="0" err="1"/>
                        <a:t>Butuh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Perbaikan</a:t>
                      </a:r>
                      <a:endParaRPr lang="en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75%</a:t>
                      </a:r>
                      <a:endParaRPr lang="en-ID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1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Kurang</a:t>
                      </a:r>
                      <a:endParaRPr lang="en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50%</a:t>
                      </a:r>
                      <a:endParaRPr lang="en-ID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77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Sangat Kurang</a:t>
                      </a:r>
                      <a:endParaRPr lang="en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25%</a:t>
                      </a:r>
                      <a:endParaRPr lang="en-ID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4337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BED583-EFA0-3A88-224D-B7A0EFE434F2}"/>
              </a:ext>
            </a:extLst>
          </p:cNvPr>
          <p:cNvSpPr txBox="1"/>
          <p:nvPr/>
        </p:nvSpPr>
        <p:spPr>
          <a:xfrm>
            <a:off x="684423" y="2559483"/>
            <a:ext cx="4073829" cy="379591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defTabSz="914377">
              <a:defRPr/>
            </a:pPr>
            <a:r>
              <a:rPr lang="en-US" b="1" u="sng" kern="1200" dirty="0" err="1">
                <a:solidFill>
                  <a:srgbClr val="44546A"/>
                </a:solidFill>
                <a:cs typeface="+mn-cs"/>
              </a:rPr>
              <a:t>Konversi</a:t>
            </a:r>
            <a:r>
              <a:rPr lang="en-US" b="1" u="sng" kern="1200" dirty="0">
                <a:solidFill>
                  <a:srgbClr val="44546A"/>
                </a:solidFill>
                <a:cs typeface="+mn-cs"/>
              </a:rPr>
              <a:t> </a:t>
            </a:r>
            <a:r>
              <a:rPr lang="en-US" b="1" u="sng" kern="1200" dirty="0" err="1">
                <a:solidFill>
                  <a:srgbClr val="44546A"/>
                </a:solidFill>
                <a:cs typeface="+mn-cs"/>
              </a:rPr>
              <a:t>Predikat</a:t>
            </a:r>
            <a:r>
              <a:rPr lang="en-US" b="1" u="sng" kern="1200" dirty="0">
                <a:solidFill>
                  <a:srgbClr val="44546A"/>
                </a:solidFill>
                <a:cs typeface="+mn-cs"/>
              </a:rPr>
              <a:t> Kinerja</a:t>
            </a:r>
            <a:endParaRPr lang="en-ID" kern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15D32F-0614-6AA7-9408-5BE31E4BE585}"/>
              </a:ext>
            </a:extLst>
          </p:cNvPr>
          <p:cNvSpPr/>
          <p:nvPr/>
        </p:nvSpPr>
        <p:spPr>
          <a:xfrm>
            <a:off x="553693" y="2477495"/>
            <a:ext cx="5537603" cy="328790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ID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819338-DB3E-8E3E-A1F3-EDB2E3E730AE}"/>
              </a:ext>
            </a:extLst>
          </p:cNvPr>
          <p:cNvSpPr txBox="1">
            <a:spLocks/>
          </p:cNvSpPr>
          <p:nvPr/>
        </p:nvSpPr>
        <p:spPr>
          <a:xfrm>
            <a:off x="6192011" y="2222369"/>
            <a:ext cx="5608320" cy="1053816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00" b="1" u="sng" dirty="0" err="1"/>
              <a:t>Koefisien</a:t>
            </a:r>
            <a:r>
              <a:rPr lang="en-US" sz="1900" b="1" u="sng" dirty="0"/>
              <a:t> Angka Kredit </a:t>
            </a:r>
            <a:r>
              <a:rPr lang="en-US" sz="1900" b="1" u="sng" dirty="0" err="1"/>
              <a:t>Tahunan</a:t>
            </a:r>
            <a:endParaRPr lang="en-ID" sz="1900" b="1" u="sng" dirty="0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C7AB7412-4ED2-CDF6-6A07-B83B2A8C7F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585873"/>
              </p:ext>
            </p:extLst>
          </p:nvPr>
        </p:nvGraphicFramePr>
        <p:xfrm>
          <a:off x="6288021" y="3140968"/>
          <a:ext cx="4992555" cy="3566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831487184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319359383"/>
                    </a:ext>
                  </a:extLst>
                </a:gridCol>
              </a:tblGrid>
              <a:tr h="494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en-US" sz="1500" dirty="0" err="1"/>
                        <a:t>Jenjang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Jabatan</a:t>
                      </a:r>
                      <a:endParaRPr lang="en-ID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en-US" sz="1500" dirty="0" err="1"/>
                        <a:t>Koefisien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Pertahun</a:t>
                      </a:r>
                      <a:endParaRPr lang="en-ID" sz="15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785405369"/>
                  </a:ext>
                </a:extLst>
              </a:tr>
              <a:tr h="38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r>
                        <a:rPr lang="en-US" sz="1500" dirty="0"/>
                        <a:t>Ahli Utama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en-US" sz="1500" dirty="0"/>
                        <a:t>50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3873598"/>
                  </a:ext>
                </a:extLst>
              </a:tr>
              <a:tr h="38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r>
                        <a:rPr lang="en-US" sz="1500" dirty="0"/>
                        <a:t>Ahli Madya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en-US" sz="1500" dirty="0"/>
                        <a:t>37,5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03658655"/>
                  </a:ext>
                </a:extLst>
              </a:tr>
              <a:tr h="38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r>
                        <a:rPr lang="en-US" sz="1500" dirty="0"/>
                        <a:t>Ahli Muda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en-US" sz="1500" dirty="0"/>
                        <a:t>25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10251999"/>
                  </a:ext>
                </a:extLst>
              </a:tr>
              <a:tr h="38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r>
                        <a:rPr lang="en-US" sz="1500" dirty="0"/>
                        <a:t>Ahli </a:t>
                      </a:r>
                      <a:r>
                        <a:rPr lang="en-US" sz="1500" dirty="0" err="1"/>
                        <a:t>Pertama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en-US" sz="1500" dirty="0"/>
                        <a:t>12,5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82149547"/>
                  </a:ext>
                </a:extLst>
              </a:tr>
              <a:tr h="38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r>
                        <a:rPr lang="en-US" sz="1500" dirty="0" err="1"/>
                        <a:t>Penyelia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en-US" sz="1500" dirty="0"/>
                        <a:t>25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01361463"/>
                  </a:ext>
                </a:extLst>
              </a:tr>
              <a:tr h="384000">
                <a:tc>
                  <a:txBody>
                    <a:bodyPr/>
                    <a:lstStyle/>
                    <a:p>
                      <a:r>
                        <a:rPr lang="en-US" sz="1500" dirty="0" err="1"/>
                        <a:t>Mahir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12,5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36902236"/>
                  </a:ext>
                </a:extLst>
              </a:tr>
              <a:tr h="384000">
                <a:tc>
                  <a:txBody>
                    <a:bodyPr/>
                    <a:lstStyle/>
                    <a:p>
                      <a:r>
                        <a:rPr lang="en-US" sz="1500" dirty="0" err="1"/>
                        <a:t>Terampil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66615306"/>
                  </a:ext>
                </a:extLst>
              </a:tr>
              <a:tr h="384000">
                <a:tc>
                  <a:txBody>
                    <a:bodyPr/>
                    <a:lstStyle/>
                    <a:p>
                      <a:r>
                        <a:rPr lang="en-US" sz="1500" dirty="0" err="1"/>
                        <a:t>Pemula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3,75</a:t>
                      </a:r>
                      <a:endParaRPr lang="en-ID" sz="1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7321258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F15D32F-0614-6AA7-9408-5BE31E4BE585}"/>
              </a:ext>
            </a:extLst>
          </p:cNvPr>
          <p:cNvSpPr/>
          <p:nvPr/>
        </p:nvSpPr>
        <p:spPr>
          <a:xfrm>
            <a:off x="6192011" y="2477495"/>
            <a:ext cx="5280587" cy="43118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ID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15D32F-0614-6AA7-9408-5BE31E4BE585}"/>
              </a:ext>
            </a:extLst>
          </p:cNvPr>
          <p:cNvSpPr/>
          <p:nvPr/>
        </p:nvSpPr>
        <p:spPr>
          <a:xfrm>
            <a:off x="736803" y="1087151"/>
            <a:ext cx="8095501" cy="86903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ID" kern="12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68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0631" y="1796819"/>
            <a:ext cx="9793088" cy="3456384"/>
          </a:xfrm>
          <a:prstGeom prst="rect">
            <a:avLst/>
          </a:prstGeom>
          <a:ln w="412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93383"/>
              </p:ext>
            </p:extLst>
          </p:nvPr>
        </p:nvGraphicFramePr>
        <p:xfrm>
          <a:off x="1268973" y="2077211"/>
          <a:ext cx="9296404" cy="2905760"/>
        </p:xfrm>
        <a:graphic>
          <a:graphicData uri="http://schemas.openxmlformats.org/drawingml/2006/table">
            <a:tbl>
              <a:tblPr/>
              <a:tblGrid>
                <a:gridCol w="588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8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49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3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No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Kelompok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Jenjang Jabatan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Koefesian</a:t>
                      </a:r>
                      <a:r>
                        <a:rPr lang="en-US" sz="15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ak</a:t>
                      </a:r>
                      <a:endParaRPr lang="en-US" sz="15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err="1">
                          <a:effectLst/>
                        </a:rPr>
                        <a:t>Konversi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Predikat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Sangat Baik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err="1">
                          <a:effectLst/>
                        </a:rPr>
                        <a:t>Baik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Cukup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Kurang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Sangat Kurang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150%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100%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75%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25%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Keahlian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Ahli Utama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37,5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12,5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Ahli Madya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37,5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56,25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37,5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28,125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18,75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9,375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Ahli Muda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37,5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18,75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12,5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6,25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Ahli Pertama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12,5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18,75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12,5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9,375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6,25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3,125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Keterampilan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Penyelia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37,5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18,75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12,5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6,25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Mahir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12,5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18,75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12,5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9,375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6,25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3,125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Terampil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3,75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2,5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1,25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Pemula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3,75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5,625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3,75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2,8125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1,875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0,9375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3446" y="535517"/>
            <a:ext cx="2516132" cy="400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21917" tIns="60958" rIns="121917" bIns="60958" rtlCol="0">
            <a:spAutoFit/>
          </a:bodyPr>
          <a:lstStyle/>
          <a:p>
            <a:r>
              <a:rPr lang="en-US" dirty="0"/>
              <a:t>EVALUASI TAHUNAN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15D32F-0614-6AA7-9408-5BE31E4BE585}"/>
              </a:ext>
            </a:extLst>
          </p:cNvPr>
          <p:cNvSpPr/>
          <p:nvPr/>
        </p:nvSpPr>
        <p:spPr>
          <a:xfrm>
            <a:off x="1053142" y="1122921"/>
            <a:ext cx="6622156" cy="43451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en-US" sz="1600" b="1" u="sng" dirty="0">
                <a:solidFill>
                  <a:schemeClr val="bg2"/>
                </a:solidFill>
              </a:rPr>
              <a:t>AK (</a:t>
            </a:r>
            <a:r>
              <a:rPr lang="en-US" sz="1600" b="1" u="sng" dirty="0" err="1">
                <a:solidFill>
                  <a:schemeClr val="bg2"/>
                </a:solidFill>
              </a:rPr>
              <a:t>Konversi</a:t>
            </a:r>
            <a:r>
              <a:rPr lang="en-US" sz="1600" b="1" u="sng" dirty="0">
                <a:solidFill>
                  <a:schemeClr val="bg2"/>
                </a:solidFill>
              </a:rPr>
              <a:t>) = </a:t>
            </a:r>
            <a:r>
              <a:rPr lang="en-US" sz="1600" b="1" u="sng" dirty="0" err="1">
                <a:solidFill>
                  <a:schemeClr val="bg2"/>
                </a:solidFill>
              </a:rPr>
              <a:t>Konversi</a:t>
            </a:r>
            <a:r>
              <a:rPr lang="en-US" sz="1600" b="1" u="sng" dirty="0">
                <a:solidFill>
                  <a:schemeClr val="bg2"/>
                </a:solidFill>
              </a:rPr>
              <a:t> </a:t>
            </a:r>
            <a:r>
              <a:rPr lang="en-US" sz="1600" b="1" u="sng" dirty="0" err="1">
                <a:solidFill>
                  <a:schemeClr val="bg2"/>
                </a:solidFill>
              </a:rPr>
              <a:t>Predikan</a:t>
            </a:r>
            <a:r>
              <a:rPr lang="en-US" sz="1600" b="1" u="sng" dirty="0">
                <a:solidFill>
                  <a:schemeClr val="bg2"/>
                </a:solidFill>
              </a:rPr>
              <a:t> </a:t>
            </a:r>
            <a:r>
              <a:rPr lang="en-US" sz="1600" b="1" u="sng" dirty="0" err="1">
                <a:solidFill>
                  <a:schemeClr val="bg2"/>
                </a:solidFill>
              </a:rPr>
              <a:t>Kinerja</a:t>
            </a:r>
            <a:r>
              <a:rPr lang="en-US" sz="1600" b="1" u="sng" dirty="0">
                <a:solidFill>
                  <a:schemeClr val="bg2"/>
                </a:solidFill>
              </a:rPr>
              <a:t> x </a:t>
            </a:r>
            <a:r>
              <a:rPr lang="en-US" sz="1600" b="1" u="sng" dirty="0" err="1">
                <a:solidFill>
                  <a:schemeClr val="bg2"/>
                </a:solidFill>
              </a:rPr>
              <a:t>Koefisien</a:t>
            </a:r>
            <a:r>
              <a:rPr lang="en-US" sz="1600" b="1" u="sng" dirty="0">
                <a:solidFill>
                  <a:schemeClr val="bg2"/>
                </a:solidFill>
              </a:rPr>
              <a:t> AK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0632" y="5541236"/>
            <a:ext cx="2524596" cy="400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21917" tIns="60958" rIns="121917" bIns="60958" rtlCol="0">
            <a:spAutoFit/>
          </a:bodyPr>
          <a:lstStyle/>
          <a:p>
            <a:r>
              <a:rPr lang="en-US" dirty="0"/>
              <a:t>EVALUASI PERIODIK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15D32F-0614-6AA7-9408-5BE31E4BE585}"/>
              </a:ext>
            </a:extLst>
          </p:cNvPr>
          <p:cNvSpPr/>
          <p:nvPr/>
        </p:nvSpPr>
        <p:spPr>
          <a:xfrm>
            <a:off x="1020631" y="6066823"/>
            <a:ext cx="9203828" cy="43451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en-US" sz="1600" b="1" u="sng" dirty="0">
                <a:solidFill>
                  <a:schemeClr val="bg2"/>
                </a:solidFill>
              </a:rPr>
              <a:t>AK (</a:t>
            </a:r>
            <a:r>
              <a:rPr lang="en-US" sz="1600" b="1" u="sng" dirty="0" err="1">
                <a:solidFill>
                  <a:schemeClr val="bg2"/>
                </a:solidFill>
              </a:rPr>
              <a:t>Konversi</a:t>
            </a:r>
            <a:r>
              <a:rPr lang="en-US" sz="1600" b="1" u="sng" dirty="0">
                <a:solidFill>
                  <a:schemeClr val="bg2"/>
                </a:solidFill>
              </a:rPr>
              <a:t>) = (</a:t>
            </a:r>
            <a:r>
              <a:rPr lang="en-US" sz="1600" b="1" u="sng" dirty="0" err="1">
                <a:solidFill>
                  <a:schemeClr val="bg2"/>
                </a:solidFill>
              </a:rPr>
              <a:t>Bulan</a:t>
            </a:r>
            <a:r>
              <a:rPr lang="en-US" sz="1600" b="1" u="sng" dirty="0">
                <a:solidFill>
                  <a:schemeClr val="bg2"/>
                </a:solidFill>
              </a:rPr>
              <a:t> yang </a:t>
            </a:r>
            <a:r>
              <a:rPr lang="en-US" sz="1600" b="1" u="sng" dirty="0" err="1">
                <a:solidFill>
                  <a:schemeClr val="bg2"/>
                </a:solidFill>
              </a:rPr>
              <a:t>dinilaikan</a:t>
            </a:r>
            <a:r>
              <a:rPr lang="en-US" sz="1600" b="1" u="sng" dirty="0">
                <a:solidFill>
                  <a:schemeClr val="bg2"/>
                </a:solidFill>
              </a:rPr>
              <a:t>/12) x </a:t>
            </a:r>
            <a:r>
              <a:rPr lang="en-US" sz="1600" b="1" u="sng" dirty="0" err="1">
                <a:solidFill>
                  <a:schemeClr val="bg2"/>
                </a:solidFill>
              </a:rPr>
              <a:t>Konversi</a:t>
            </a:r>
            <a:r>
              <a:rPr lang="en-US" sz="1600" b="1" u="sng" dirty="0">
                <a:solidFill>
                  <a:schemeClr val="bg2"/>
                </a:solidFill>
              </a:rPr>
              <a:t> </a:t>
            </a:r>
            <a:r>
              <a:rPr lang="en-US" sz="1600" b="1" u="sng" dirty="0" err="1">
                <a:solidFill>
                  <a:schemeClr val="bg2"/>
                </a:solidFill>
              </a:rPr>
              <a:t>Predikan</a:t>
            </a:r>
            <a:r>
              <a:rPr lang="en-US" sz="1600" b="1" u="sng" dirty="0">
                <a:solidFill>
                  <a:schemeClr val="bg2"/>
                </a:solidFill>
              </a:rPr>
              <a:t> </a:t>
            </a:r>
            <a:r>
              <a:rPr lang="en-US" sz="1600" b="1" u="sng" dirty="0" err="1">
                <a:solidFill>
                  <a:schemeClr val="bg2"/>
                </a:solidFill>
              </a:rPr>
              <a:t>Kinerja</a:t>
            </a:r>
            <a:r>
              <a:rPr lang="en-US" sz="1600" b="1" u="sng" dirty="0">
                <a:solidFill>
                  <a:schemeClr val="bg2"/>
                </a:solidFill>
              </a:rPr>
              <a:t> x </a:t>
            </a:r>
            <a:r>
              <a:rPr lang="en-US" sz="1600" b="1" u="sng" dirty="0" err="1">
                <a:solidFill>
                  <a:schemeClr val="bg2"/>
                </a:solidFill>
              </a:rPr>
              <a:t>Koefisien</a:t>
            </a:r>
            <a:r>
              <a:rPr lang="en-US" sz="1600" b="1" u="sng" dirty="0">
                <a:solidFill>
                  <a:schemeClr val="bg2"/>
                </a:solidFill>
              </a:rPr>
              <a:t> AK</a:t>
            </a:r>
          </a:p>
        </p:txBody>
      </p:sp>
    </p:spTree>
    <p:extLst>
      <p:ext uri="{BB962C8B-B14F-4D97-AF65-F5344CB8AC3E}">
        <p14:creationId xmlns:p14="http://schemas.microsoft.com/office/powerpoint/2010/main" val="380447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aturan Menteri Dalam Negeri Nomor 54 Tahun 2019 | Mhd Wahyu NZ">
            <a:extLst>
              <a:ext uri="{FF2B5EF4-FFF2-40B4-BE49-F238E27FC236}">
                <a16:creationId xmlns:a16="http://schemas.microsoft.com/office/drawing/2014/main" id="{5D9BAB55-431A-FA22-7607-42D6974B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0" cy="68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67A2E1-9B56-1FCD-78EA-FAD6CB360BDD}"/>
              </a:ext>
            </a:extLst>
          </p:cNvPr>
          <p:cNvSpPr/>
          <p:nvPr/>
        </p:nvSpPr>
        <p:spPr>
          <a:xfrm>
            <a:off x="0" y="10633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33493 w 12192000"/>
              <a:gd name="connsiteY1" fmla="*/ 0 h 6858000"/>
              <a:gd name="connsiteX2" fmla="*/ 1110827 w 12192000"/>
              <a:gd name="connsiteY2" fmla="*/ 0 h 6858000"/>
              <a:gd name="connsiteX3" fmla="*/ 1788160 w 12192000"/>
              <a:gd name="connsiteY3" fmla="*/ 0 h 6858000"/>
              <a:gd name="connsiteX4" fmla="*/ 2099733 w 12192000"/>
              <a:gd name="connsiteY4" fmla="*/ 0 h 6858000"/>
              <a:gd name="connsiteX5" fmla="*/ 2898987 w 12192000"/>
              <a:gd name="connsiteY5" fmla="*/ 0 h 6858000"/>
              <a:gd name="connsiteX6" fmla="*/ 3210560 w 12192000"/>
              <a:gd name="connsiteY6" fmla="*/ 0 h 6858000"/>
              <a:gd name="connsiteX7" fmla="*/ 3887893 w 12192000"/>
              <a:gd name="connsiteY7" fmla="*/ 0 h 6858000"/>
              <a:gd name="connsiteX8" fmla="*/ 4809067 w 12192000"/>
              <a:gd name="connsiteY8" fmla="*/ 0 h 6858000"/>
              <a:gd name="connsiteX9" fmla="*/ 5730240 w 12192000"/>
              <a:gd name="connsiteY9" fmla="*/ 0 h 6858000"/>
              <a:gd name="connsiteX10" fmla="*/ 6529493 w 12192000"/>
              <a:gd name="connsiteY10" fmla="*/ 0 h 6858000"/>
              <a:gd name="connsiteX11" fmla="*/ 7084907 w 12192000"/>
              <a:gd name="connsiteY11" fmla="*/ 0 h 6858000"/>
              <a:gd name="connsiteX12" fmla="*/ 7396480 w 12192000"/>
              <a:gd name="connsiteY12" fmla="*/ 0 h 6858000"/>
              <a:gd name="connsiteX13" fmla="*/ 7951893 w 12192000"/>
              <a:gd name="connsiteY13" fmla="*/ 0 h 6858000"/>
              <a:gd name="connsiteX14" fmla="*/ 8751147 w 12192000"/>
              <a:gd name="connsiteY14" fmla="*/ 0 h 6858000"/>
              <a:gd name="connsiteX15" fmla="*/ 9672320 w 12192000"/>
              <a:gd name="connsiteY15" fmla="*/ 0 h 6858000"/>
              <a:gd name="connsiteX16" fmla="*/ 9983893 w 12192000"/>
              <a:gd name="connsiteY16" fmla="*/ 0 h 6858000"/>
              <a:gd name="connsiteX17" fmla="*/ 10295467 w 12192000"/>
              <a:gd name="connsiteY17" fmla="*/ 0 h 6858000"/>
              <a:gd name="connsiteX18" fmla="*/ 11216640 w 12192000"/>
              <a:gd name="connsiteY18" fmla="*/ 0 h 6858000"/>
              <a:gd name="connsiteX19" fmla="*/ 11528213 w 12192000"/>
              <a:gd name="connsiteY19" fmla="*/ 0 h 6858000"/>
              <a:gd name="connsiteX20" fmla="*/ 12192000 w 12192000"/>
              <a:gd name="connsiteY20" fmla="*/ 0 h 6858000"/>
              <a:gd name="connsiteX21" fmla="*/ 12192000 w 12192000"/>
              <a:gd name="connsiteY21" fmla="*/ 548640 h 6858000"/>
              <a:gd name="connsiteX22" fmla="*/ 12192000 w 12192000"/>
              <a:gd name="connsiteY22" fmla="*/ 1028700 h 6858000"/>
              <a:gd name="connsiteX23" fmla="*/ 12192000 w 12192000"/>
              <a:gd name="connsiteY23" fmla="*/ 1851660 h 6858000"/>
              <a:gd name="connsiteX24" fmla="*/ 12192000 w 12192000"/>
              <a:gd name="connsiteY24" fmla="*/ 2674620 h 6858000"/>
              <a:gd name="connsiteX25" fmla="*/ 12192000 w 12192000"/>
              <a:gd name="connsiteY25" fmla="*/ 3154680 h 6858000"/>
              <a:gd name="connsiteX26" fmla="*/ 12192000 w 12192000"/>
              <a:gd name="connsiteY26" fmla="*/ 3840480 h 6858000"/>
              <a:gd name="connsiteX27" fmla="*/ 12192000 w 12192000"/>
              <a:gd name="connsiteY27" fmla="*/ 4457700 h 6858000"/>
              <a:gd name="connsiteX28" fmla="*/ 12192000 w 12192000"/>
              <a:gd name="connsiteY28" fmla="*/ 5074920 h 6858000"/>
              <a:gd name="connsiteX29" fmla="*/ 12192000 w 12192000"/>
              <a:gd name="connsiteY29" fmla="*/ 5692140 h 6858000"/>
              <a:gd name="connsiteX30" fmla="*/ 12192000 w 12192000"/>
              <a:gd name="connsiteY30" fmla="*/ 6172200 h 6858000"/>
              <a:gd name="connsiteX31" fmla="*/ 12192000 w 12192000"/>
              <a:gd name="connsiteY31" fmla="*/ 6858000 h 6858000"/>
              <a:gd name="connsiteX32" fmla="*/ 11270827 w 12192000"/>
              <a:gd name="connsiteY32" fmla="*/ 6858000 h 6858000"/>
              <a:gd name="connsiteX33" fmla="*/ 10593493 w 12192000"/>
              <a:gd name="connsiteY33" fmla="*/ 6858000 h 6858000"/>
              <a:gd name="connsiteX34" fmla="*/ 9672320 w 12192000"/>
              <a:gd name="connsiteY34" fmla="*/ 6858000 h 6858000"/>
              <a:gd name="connsiteX35" fmla="*/ 8751147 w 12192000"/>
              <a:gd name="connsiteY35" fmla="*/ 6858000 h 6858000"/>
              <a:gd name="connsiteX36" fmla="*/ 8317653 w 12192000"/>
              <a:gd name="connsiteY36" fmla="*/ 6858000 h 6858000"/>
              <a:gd name="connsiteX37" fmla="*/ 7762240 w 12192000"/>
              <a:gd name="connsiteY37" fmla="*/ 6858000 h 6858000"/>
              <a:gd name="connsiteX38" fmla="*/ 7084907 w 12192000"/>
              <a:gd name="connsiteY38" fmla="*/ 6858000 h 6858000"/>
              <a:gd name="connsiteX39" fmla="*/ 6407573 w 12192000"/>
              <a:gd name="connsiteY39" fmla="*/ 6858000 h 6858000"/>
              <a:gd name="connsiteX40" fmla="*/ 5608320 w 12192000"/>
              <a:gd name="connsiteY40" fmla="*/ 6858000 h 6858000"/>
              <a:gd name="connsiteX41" fmla="*/ 5174827 w 12192000"/>
              <a:gd name="connsiteY41" fmla="*/ 6858000 h 6858000"/>
              <a:gd name="connsiteX42" fmla="*/ 4741333 w 12192000"/>
              <a:gd name="connsiteY42" fmla="*/ 6858000 h 6858000"/>
              <a:gd name="connsiteX43" fmla="*/ 3820160 w 12192000"/>
              <a:gd name="connsiteY43" fmla="*/ 6858000 h 6858000"/>
              <a:gd name="connsiteX44" fmla="*/ 2898987 w 12192000"/>
              <a:gd name="connsiteY44" fmla="*/ 6858000 h 6858000"/>
              <a:gd name="connsiteX45" fmla="*/ 2221653 w 12192000"/>
              <a:gd name="connsiteY45" fmla="*/ 6858000 h 6858000"/>
              <a:gd name="connsiteX46" fmla="*/ 1910080 w 12192000"/>
              <a:gd name="connsiteY46" fmla="*/ 6858000 h 6858000"/>
              <a:gd name="connsiteX47" fmla="*/ 1598507 w 12192000"/>
              <a:gd name="connsiteY47" fmla="*/ 6858000 h 6858000"/>
              <a:gd name="connsiteX48" fmla="*/ 677333 w 12192000"/>
              <a:gd name="connsiteY48" fmla="*/ 6858000 h 6858000"/>
              <a:gd name="connsiteX49" fmla="*/ 0 w 12192000"/>
              <a:gd name="connsiteY49" fmla="*/ 6858000 h 6858000"/>
              <a:gd name="connsiteX50" fmla="*/ 0 w 12192000"/>
              <a:gd name="connsiteY50" fmla="*/ 6035040 h 6858000"/>
              <a:gd name="connsiteX51" fmla="*/ 0 w 12192000"/>
              <a:gd name="connsiteY51" fmla="*/ 5417820 h 6858000"/>
              <a:gd name="connsiteX52" fmla="*/ 0 w 12192000"/>
              <a:gd name="connsiteY52" fmla="*/ 4937760 h 6858000"/>
              <a:gd name="connsiteX53" fmla="*/ 0 w 12192000"/>
              <a:gd name="connsiteY53" fmla="*/ 4457700 h 6858000"/>
              <a:gd name="connsiteX54" fmla="*/ 0 w 12192000"/>
              <a:gd name="connsiteY54" fmla="*/ 3977640 h 6858000"/>
              <a:gd name="connsiteX55" fmla="*/ 0 w 12192000"/>
              <a:gd name="connsiteY55" fmla="*/ 3497580 h 6858000"/>
              <a:gd name="connsiteX56" fmla="*/ 0 w 12192000"/>
              <a:gd name="connsiteY56" fmla="*/ 3017520 h 6858000"/>
              <a:gd name="connsiteX57" fmla="*/ 0 w 12192000"/>
              <a:gd name="connsiteY57" fmla="*/ 2400300 h 6858000"/>
              <a:gd name="connsiteX58" fmla="*/ 0 w 12192000"/>
              <a:gd name="connsiteY58" fmla="*/ 1920240 h 6858000"/>
              <a:gd name="connsiteX59" fmla="*/ 0 w 12192000"/>
              <a:gd name="connsiteY59" fmla="*/ 1097280 h 6858000"/>
              <a:gd name="connsiteX60" fmla="*/ 0 w 12192000"/>
              <a:gd name="connsiteY60" fmla="*/ 617220 h 6858000"/>
              <a:gd name="connsiteX61" fmla="*/ 0 w 12192000"/>
              <a:gd name="connsiteY6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cubicBezTo>
                  <a:pt x="155686" y="-15614"/>
                  <a:pt x="334102" y="7645"/>
                  <a:pt x="433493" y="0"/>
                </a:cubicBezTo>
                <a:cubicBezTo>
                  <a:pt x="532884" y="-7645"/>
                  <a:pt x="876248" y="31685"/>
                  <a:pt x="1110827" y="0"/>
                </a:cubicBezTo>
                <a:cubicBezTo>
                  <a:pt x="1345406" y="-31685"/>
                  <a:pt x="1454595" y="-31014"/>
                  <a:pt x="1788160" y="0"/>
                </a:cubicBezTo>
                <a:cubicBezTo>
                  <a:pt x="2121725" y="31014"/>
                  <a:pt x="2023796" y="6403"/>
                  <a:pt x="2099733" y="0"/>
                </a:cubicBezTo>
                <a:cubicBezTo>
                  <a:pt x="2175670" y="-6403"/>
                  <a:pt x="2657605" y="3818"/>
                  <a:pt x="2898987" y="0"/>
                </a:cubicBezTo>
                <a:cubicBezTo>
                  <a:pt x="3140369" y="-3818"/>
                  <a:pt x="3058224" y="-3551"/>
                  <a:pt x="3210560" y="0"/>
                </a:cubicBezTo>
                <a:cubicBezTo>
                  <a:pt x="3362896" y="3551"/>
                  <a:pt x="3561342" y="10376"/>
                  <a:pt x="3887893" y="0"/>
                </a:cubicBezTo>
                <a:cubicBezTo>
                  <a:pt x="4214444" y="-10376"/>
                  <a:pt x="4513224" y="40467"/>
                  <a:pt x="4809067" y="0"/>
                </a:cubicBezTo>
                <a:cubicBezTo>
                  <a:pt x="5104910" y="-40467"/>
                  <a:pt x="5538537" y="-5670"/>
                  <a:pt x="5730240" y="0"/>
                </a:cubicBezTo>
                <a:cubicBezTo>
                  <a:pt x="5921943" y="5670"/>
                  <a:pt x="6341990" y="6129"/>
                  <a:pt x="6529493" y="0"/>
                </a:cubicBezTo>
                <a:cubicBezTo>
                  <a:pt x="6716996" y="-6129"/>
                  <a:pt x="6965687" y="-14341"/>
                  <a:pt x="7084907" y="0"/>
                </a:cubicBezTo>
                <a:cubicBezTo>
                  <a:pt x="7204127" y="14341"/>
                  <a:pt x="7240818" y="-9937"/>
                  <a:pt x="7396480" y="0"/>
                </a:cubicBezTo>
                <a:cubicBezTo>
                  <a:pt x="7552142" y="9937"/>
                  <a:pt x="7793846" y="7977"/>
                  <a:pt x="7951893" y="0"/>
                </a:cubicBezTo>
                <a:cubicBezTo>
                  <a:pt x="8109940" y="-7977"/>
                  <a:pt x="8463563" y="-33861"/>
                  <a:pt x="8751147" y="0"/>
                </a:cubicBezTo>
                <a:cubicBezTo>
                  <a:pt x="9038731" y="33861"/>
                  <a:pt x="9362569" y="32129"/>
                  <a:pt x="9672320" y="0"/>
                </a:cubicBezTo>
                <a:cubicBezTo>
                  <a:pt x="9982071" y="-32129"/>
                  <a:pt x="9900357" y="9621"/>
                  <a:pt x="9983893" y="0"/>
                </a:cubicBezTo>
                <a:cubicBezTo>
                  <a:pt x="10067429" y="-9621"/>
                  <a:pt x="10149705" y="7282"/>
                  <a:pt x="10295467" y="0"/>
                </a:cubicBezTo>
                <a:cubicBezTo>
                  <a:pt x="10441229" y="-7282"/>
                  <a:pt x="10782659" y="9894"/>
                  <a:pt x="11216640" y="0"/>
                </a:cubicBezTo>
                <a:cubicBezTo>
                  <a:pt x="11650621" y="-9894"/>
                  <a:pt x="11416828" y="-3597"/>
                  <a:pt x="11528213" y="0"/>
                </a:cubicBezTo>
                <a:cubicBezTo>
                  <a:pt x="11639598" y="3597"/>
                  <a:pt x="12035396" y="3135"/>
                  <a:pt x="12192000" y="0"/>
                </a:cubicBezTo>
                <a:cubicBezTo>
                  <a:pt x="12217939" y="158539"/>
                  <a:pt x="12215617" y="335413"/>
                  <a:pt x="12192000" y="548640"/>
                </a:cubicBezTo>
                <a:cubicBezTo>
                  <a:pt x="12168383" y="761867"/>
                  <a:pt x="12172669" y="851639"/>
                  <a:pt x="12192000" y="1028700"/>
                </a:cubicBezTo>
                <a:cubicBezTo>
                  <a:pt x="12211331" y="1205761"/>
                  <a:pt x="12207686" y="1528037"/>
                  <a:pt x="12192000" y="1851660"/>
                </a:cubicBezTo>
                <a:cubicBezTo>
                  <a:pt x="12176314" y="2175283"/>
                  <a:pt x="12225564" y="2322163"/>
                  <a:pt x="12192000" y="2674620"/>
                </a:cubicBezTo>
                <a:cubicBezTo>
                  <a:pt x="12158436" y="3027077"/>
                  <a:pt x="12186970" y="3025463"/>
                  <a:pt x="12192000" y="3154680"/>
                </a:cubicBezTo>
                <a:cubicBezTo>
                  <a:pt x="12197030" y="3283897"/>
                  <a:pt x="12177322" y="3514540"/>
                  <a:pt x="12192000" y="3840480"/>
                </a:cubicBezTo>
                <a:cubicBezTo>
                  <a:pt x="12206678" y="4166420"/>
                  <a:pt x="12209706" y="4170493"/>
                  <a:pt x="12192000" y="4457700"/>
                </a:cubicBezTo>
                <a:cubicBezTo>
                  <a:pt x="12174294" y="4744907"/>
                  <a:pt x="12195176" y="4838793"/>
                  <a:pt x="12192000" y="5074920"/>
                </a:cubicBezTo>
                <a:cubicBezTo>
                  <a:pt x="12188824" y="5311047"/>
                  <a:pt x="12176549" y="5484440"/>
                  <a:pt x="12192000" y="5692140"/>
                </a:cubicBezTo>
                <a:cubicBezTo>
                  <a:pt x="12207451" y="5899840"/>
                  <a:pt x="12199144" y="5963027"/>
                  <a:pt x="12192000" y="6172200"/>
                </a:cubicBezTo>
                <a:cubicBezTo>
                  <a:pt x="12184856" y="6381373"/>
                  <a:pt x="12167368" y="6515604"/>
                  <a:pt x="12192000" y="6858000"/>
                </a:cubicBezTo>
                <a:cubicBezTo>
                  <a:pt x="11735202" y="6817337"/>
                  <a:pt x="11706030" y="6834377"/>
                  <a:pt x="11270827" y="6858000"/>
                </a:cubicBezTo>
                <a:cubicBezTo>
                  <a:pt x="10835624" y="6881623"/>
                  <a:pt x="10909902" y="6878839"/>
                  <a:pt x="10593493" y="6858000"/>
                </a:cubicBezTo>
                <a:cubicBezTo>
                  <a:pt x="10277084" y="6837161"/>
                  <a:pt x="10008141" y="6841125"/>
                  <a:pt x="9672320" y="6858000"/>
                </a:cubicBezTo>
                <a:cubicBezTo>
                  <a:pt x="9336499" y="6874875"/>
                  <a:pt x="9211591" y="6835912"/>
                  <a:pt x="8751147" y="6858000"/>
                </a:cubicBezTo>
                <a:cubicBezTo>
                  <a:pt x="8290703" y="6880088"/>
                  <a:pt x="8516726" y="6846375"/>
                  <a:pt x="8317653" y="6858000"/>
                </a:cubicBezTo>
                <a:cubicBezTo>
                  <a:pt x="8118580" y="6869625"/>
                  <a:pt x="8033327" y="6841634"/>
                  <a:pt x="7762240" y="6858000"/>
                </a:cubicBezTo>
                <a:cubicBezTo>
                  <a:pt x="7491153" y="6874366"/>
                  <a:pt x="7242030" y="6846958"/>
                  <a:pt x="7084907" y="6858000"/>
                </a:cubicBezTo>
                <a:cubicBezTo>
                  <a:pt x="6927784" y="6869042"/>
                  <a:pt x="6669753" y="6850597"/>
                  <a:pt x="6407573" y="6858000"/>
                </a:cubicBezTo>
                <a:cubicBezTo>
                  <a:pt x="6145393" y="6865403"/>
                  <a:pt x="5829198" y="6885679"/>
                  <a:pt x="5608320" y="6858000"/>
                </a:cubicBezTo>
                <a:cubicBezTo>
                  <a:pt x="5387442" y="6830321"/>
                  <a:pt x="5320498" y="6853812"/>
                  <a:pt x="5174827" y="6858000"/>
                </a:cubicBezTo>
                <a:cubicBezTo>
                  <a:pt x="5029156" y="6862188"/>
                  <a:pt x="4902527" y="6856286"/>
                  <a:pt x="4741333" y="6858000"/>
                </a:cubicBezTo>
                <a:cubicBezTo>
                  <a:pt x="4580139" y="6859714"/>
                  <a:pt x="4158296" y="6860876"/>
                  <a:pt x="3820160" y="6858000"/>
                </a:cubicBezTo>
                <a:cubicBezTo>
                  <a:pt x="3482024" y="6855124"/>
                  <a:pt x="3129216" y="6860205"/>
                  <a:pt x="2898987" y="6858000"/>
                </a:cubicBezTo>
                <a:cubicBezTo>
                  <a:pt x="2668758" y="6855795"/>
                  <a:pt x="2365507" y="6882924"/>
                  <a:pt x="2221653" y="6858000"/>
                </a:cubicBezTo>
                <a:cubicBezTo>
                  <a:pt x="2077799" y="6833076"/>
                  <a:pt x="2006370" y="6862087"/>
                  <a:pt x="1910080" y="6858000"/>
                </a:cubicBezTo>
                <a:cubicBezTo>
                  <a:pt x="1813790" y="6853913"/>
                  <a:pt x="1736167" y="6858475"/>
                  <a:pt x="1598507" y="6858000"/>
                </a:cubicBezTo>
                <a:cubicBezTo>
                  <a:pt x="1460847" y="6857525"/>
                  <a:pt x="1039084" y="6893126"/>
                  <a:pt x="677333" y="6858000"/>
                </a:cubicBezTo>
                <a:cubicBezTo>
                  <a:pt x="315582" y="6822874"/>
                  <a:pt x="222206" y="6832515"/>
                  <a:pt x="0" y="6858000"/>
                </a:cubicBezTo>
                <a:cubicBezTo>
                  <a:pt x="-40102" y="6508295"/>
                  <a:pt x="-31333" y="6262209"/>
                  <a:pt x="0" y="6035040"/>
                </a:cubicBezTo>
                <a:cubicBezTo>
                  <a:pt x="31333" y="5807871"/>
                  <a:pt x="23670" y="5612598"/>
                  <a:pt x="0" y="5417820"/>
                </a:cubicBezTo>
                <a:cubicBezTo>
                  <a:pt x="-23670" y="5223042"/>
                  <a:pt x="-7401" y="5175898"/>
                  <a:pt x="0" y="4937760"/>
                </a:cubicBezTo>
                <a:cubicBezTo>
                  <a:pt x="7401" y="4699622"/>
                  <a:pt x="-16972" y="4571521"/>
                  <a:pt x="0" y="4457700"/>
                </a:cubicBezTo>
                <a:cubicBezTo>
                  <a:pt x="16972" y="4343879"/>
                  <a:pt x="-19488" y="4092022"/>
                  <a:pt x="0" y="3977640"/>
                </a:cubicBezTo>
                <a:cubicBezTo>
                  <a:pt x="19488" y="3863258"/>
                  <a:pt x="-12900" y="3735309"/>
                  <a:pt x="0" y="3497580"/>
                </a:cubicBezTo>
                <a:cubicBezTo>
                  <a:pt x="12900" y="3259851"/>
                  <a:pt x="-18644" y="3171598"/>
                  <a:pt x="0" y="3017520"/>
                </a:cubicBezTo>
                <a:cubicBezTo>
                  <a:pt x="18644" y="2863442"/>
                  <a:pt x="20066" y="2639957"/>
                  <a:pt x="0" y="2400300"/>
                </a:cubicBezTo>
                <a:cubicBezTo>
                  <a:pt x="-20066" y="2160643"/>
                  <a:pt x="15298" y="2128779"/>
                  <a:pt x="0" y="1920240"/>
                </a:cubicBezTo>
                <a:cubicBezTo>
                  <a:pt x="-15298" y="1711701"/>
                  <a:pt x="33107" y="1278286"/>
                  <a:pt x="0" y="1097280"/>
                </a:cubicBezTo>
                <a:cubicBezTo>
                  <a:pt x="-33107" y="916274"/>
                  <a:pt x="4539" y="800298"/>
                  <a:pt x="0" y="617220"/>
                </a:cubicBezTo>
                <a:cubicBezTo>
                  <a:pt x="-4539" y="434142"/>
                  <a:pt x="-30083" y="269197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76000"/>
            </a:schemeClr>
          </a:solidFill>
          <a:ln w="38100" cap="sq" cmpd="sng">
            <a:noFill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772489-1D19-142E-664D-21CB459ECEF6}"/>
              </a:ext>
            </a:extLst>
          </p:cNvPr>
          <p:cNvSpPr/>
          <p:nvPr/>
        </p:nvSpPr>
        <p:spPr>
          <a:xfrm>
            <a:off x="0" y="149569"/>
            <a:ext cx="12192000" cy="9149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16DCE-8AC2-F629-C64E-B1C52546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178943"/>
            <a:ext cx="12192000" cy="865607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</a:rPr>
              <a:t>Formulir</a:t>
            </a:r>
            <a:r>
              <a:rPr lang="en-US" sz="4000" b="1" i="1" dirty="0">
                <a:solidFill>
                  <a:schemeClr val="bg1"/>
                </a:solidFill>
              </a:rPr>
              <a:t> Angka Kredit </a:t>
            </a:r>
            <a:r>
              <a:rPr lang="en-US" sz="4000" b="1" i="1" dirty="0" err="1">
                <a:solidFill>
                  <a:schemeClr val="bg1"/>
                </a:solidFill>
              </a:rPr>
              <a:t>Metode</a:t>
            </a:r>
            <a:r>
              <a:rPr lang="en-US" sz="4000" b="1" i="1" dirty="0">
                <a:solidFill>
                  <a:schemeClr val="bg1"/>
                </a:solidFill>
              </a:rPr>
              <a:t> Konversi</a:t>
            </a:r>
            <a:endParaRPr lang="en-ID" sz="4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72D46-E395-CA61-7E7A-20D7E6C4B2C3}"/>
              </a:ext>
            </a:extLst>
          </p:cNvPr>
          <p:cNvSpPr txBox="1"/>
          <p:nvPr/>
        </p:nvSpPr>
        <p:spPr>
          <a:xfrm>
            <a:off x="9227009" y="1327063"/>
            <a:ext cx="2729451" cy="379591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defTabSz="914377">
              <a:defRPr/>
            </a:pPr>
            <a:r>
              <a:rPr lang="en-US" b="1" i="1" kern="1200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Formulir</a:t>
            </a:r>
            <a:r>
              <a:rPr lang="en-US" b="1" i="1" kern="1200" dirty="0">
                <a:solidFill>
                  <a:srgbClr val="44546A"/>
                </a:solidFill>
                <a:latin typeface="Berlin Sans FB Demi" panose="020E0802020502020306" pitchFamily="34" charset="0"/>
              </a:rPr>
              <a:t> PAK </a:t>
            </a:r>
            <a:r>
              <a:rPr lang="en-US" b="1" i="1" kern="1200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Konversi</a:t>
            </a:r>
            <a:endParaRPr lang="en-ID" sz="1100" b="1" i="1" dirty="0">
              <a:solidFill>
                <a:srgbClr val="44546A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C78E7-93C5-F698-9E76-DB50A2F3D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33" t="13550" r="23624" b="6792"/>
          <a:stretch/>
        </p:blipFill>
        <p:spPr>
          <a:xfrm>
            <a:off x="336740" y="2041939"/>
            <a:ext cx="3709249" cy="4236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9C0E05-7A84-4575-3CB2-23A91B2AAEF0}"/>
              </a:ext>
            </a:extLst>
          </p:cNvPr>
          <p:cNvSpPr txBox="1"/>
          <p:nvPr/>
        </p:nvSpPr>
        <p:spPr>
          <a:xfrm>
            <a:off x="779915" y="1304908"/>
            <a:ext cx="3541515" cy="66684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defTabSz="914377">
              <a:defRPr/>
            </a:pPr>
            <a:r>
              <a:rPr lang="en-US" b="1" i="1" kern="1200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Formulir</a:t>
            </a:r>
            <a:r>
              <a:rPr lang="en-US" b="1" i="1" kern="1200" dirty="0">
                <a:solidFill>
                  <a:srgbClr val="44546A"/>
                </a:solidFill>
                <a:latin typeface="Berlin Sans FB Demi" panose="020E0802020502020306" pitchFamily="34" charset="0"/>
              </a:rPr>
              <a:t> Konversi </a:t>
            </a:r>
            <a:r>
              <a:rPr lang="en-US" b="1" i="1" kern="1200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Predikat</a:t>
            </a:r>
            <a:r>
              <a:rPr lang="en-US" b="1" i="1" kern="1200" dirty="0">
                <a:solidFill>
                  <a:srgbClr val="44546A"/>
                </a:solidFill>
                <a:latin typeface="Berlin Sans FB Demi" panose="020E0802020502020306" pitchFamily="34" charset="0"/>
              </a:rPr>
              <a:t> Kinerja ke dalam Angka Kredit</a:t>
            </a:r>
            <a:endParaRPr lang="en-ID" b="1" i="1" kern="1200" dirty="0">
              <a:solidFill>
                <a:srgbClr val="44546A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8CECA3-7A5B-91AB-12F8-9D0D2AC273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58" t="13208" r="30711" b="12773"/>
          <a:stretch/>
        </p:blipFill>
        <p:spPr>
          <a:xfrm>
            <a:off x="4450070" y="2041939"/>
            <a:ext cx="3709249" cy="4236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06EEE6-2A63-EE65-BFA1-774C100F8628}"/>
              </a:ext>
            </a:extLst>
          </p:cNvPr>
          <p:cNvSpPr txBox="1"/>
          <p:nvPr/>
        </p:nvSpPr>
        <p:spPr>
          <a:xfrm>
            <a:off x="5060387" y="1334089"/>
            <a:ext cx="3098932" cy="66684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defTabSz="914377">
              <a:defRPr/>
            </a:pPr>
            <a:r>
              <a:rPr lang="en-US" b="1" i="1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Formulir</a:t>
            </a:r>
            <a:r>
              <a:rPr lang="en-US" b="1" i="1" dirty="0">
                <a:solidFill>
                  <a:srgbClr val="44546A"/>
                </a:solidFill>
                <a:latin typeface="Berlin Sans FB Demi" panose="020E0802020502020306" pitchFamily="34" charset="0"/>
              </a:rPr>
              <a:t> </a:t>
            </a:r>
            <a:r>
              <a:rPr lang="en-US" b="1" i="1" dirty="0" err="1">
                <a:solidFill>
                  <a:srgbClr val="44546A"/>
                </a:solidFill>
                <a:latin typeface="Berlin Sans FB Demi" panose="020E0802020502020306" pitchFamily="34" charset="0"/>
              </a:rPr>
              <a:t>Akumulasi</a:t>
            </a:r>
            <a:r>
              <a:rPr lang="en-US" b="1" i="1" dirty="0">
                <a:solidFill>
                  <a:srgbClr val="44546A"/>
                </a:solidFill>
                <a:latin typeface="Berlin Sans FB Demi" panose="020E0802020502020306" pitchFamily="34" charset="0"/>
              </a:rPr>
              <a:t> Angka Kredit</a:t>
            </a:r>
            <a:endParaRPr lang="en-ID" b="1" i="1" dirty="0">
              <a:solidFill>
                <a:srgbClr val="44546A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29BD76-2F23-603F-A2EA-F9529C73E7F5}"/>
              </a:ext>
            </a:extLst>
          </p:cNvPr>
          <p:cNvSpPr/>
          <p:nvPr/>
        </p:nvSpPr>
        <p:spPr>
          <a:xfrm>
            <a:off x="276750" y="1423191"/>
            <a:ext cx="426347" cy="437347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dirty="0"/>
              <a:t>1</a:t>
            </a:r>
            <a:endParaRPr lang="en-ID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57853D-9E87-1704-59CC-6DC2E40EFAA7}"/>
              </a:ext>
            </a:extLst>
          </p:cNvPr>
          <p:cNvSpPr/>
          <p:nvPr/>
        </p:nvSpPr>
        <p:spPr>
          <a:xfrm>
            <a:off x="4595925" y="1457197"/>
            <a:ext cx="426347" cy="437347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dirty="0"/>
              <a:t>2</a:t>
            </a:r>
            <a:endParaRPr lang="en-ID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931FBB-F8D4-0DF4-CC80-71BB19E9435D}"/>
              </a:ext>
            </a:extLst>
          </p:cNvPr>
          <p:cNvSpPr/>
          <p:nvPr/>
        </p:nvSpPr>
        <p:spPr>
          <a:xfrm>
            <a:off x="8762548" y="1306621"/>
            <a:ext cx="426347" cy="437347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dirty="0"/>
              <a:t>3</a:t>
            </a:r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995954-CA44-FA09-A161-810599BD067C}"/>
              </a:ext>
            </a:extLst>
          </p:cNvPr>
          <p:cNvSpPr txBox="1"/>
          <p:nvPr/>
        </p:nvSpPr>
        <p:spPr>
          <a:xfrm>
            <a:off x="276753" y="6320042"/>
            <a:ext cx="7882567" cy="3231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1500" b="1" i="1" dirty="0" err="1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Ditetapkan</a:t>
            </a:r>
            <a:r>
              <a:rPr lang="en-US" sz="1500" b="1" i="1" dirty="0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 atasan langsung setiap </a:t>
            </a:r>
            <a:r>
              <a:rPr lang="en-US" sz="1500" b="1" i="1" dirty="0" err="1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dilakukan</a:t>
            </a:r>
            <a:r>
              <a:rPr lang="en-US" sz="1500" b="1" i="1" dirty="0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 Konversi </a:t>
            </a:r>
            <a:r>
              <a:rPr lang="en-US" sz="1500" b="1" i="1" dirty="0" err="1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predikat</a:t>
            </a:r>
            <a:r>
              <a:rPr lang="en-US" sz="1500" b="1" i="1" dirty="0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 </a:t>
            </a:r>
            <a:r>
              <a:rPr lang="en-US" sz="1500" b="1" i="1" dirty="0" err="1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kinerja</a:t>
            </a:r>
            <a:r>
              <a:rPr lang="en-US" sz="1500" b="1" i="1" dirty="0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 ke dalam AK</a:t>
            </a:r>
            <a:endParaRPr lang="en-ID" sz="1500" b="1" i="1" dirty="0">
              <a:latin typeface="Gulim" panose="020B0600000101010101" pitchFamily="34" charset="-127"/>
              <a:ea typeface="Gulim" panose="020B0600000101010101" pitchFamily="34" charset="-127"/>
              <a:cs typeface="Lato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1C5F74-8B01-16E3-2DB4-1F7B2C634C93}"/>
              </a:ext>
            </a:extLst>
          </p:cNvPr>
          <p:cNvSpPr/>
          <p:nvPr/>
        </p:nvSpPr>
        <p:spPr>
          <a:xfrm>
            <a:off x="123887" y="1179871"/>
            <a:ext cx="8241399" cy="5528560"/>
          </a:xfrm>
          <a:custGeom>
            <a:avLst/>
            <a:gdLst>
              <a:gd name="connsiteX0" fmla="*/ 0 w 8241399"/>
              <a:gd name="connsiteY0" fmla="*/ 0 h 5528560"/>
              <a:gd name="connsiteX1" fmla="*/ 604369 w 8241399"/>
              <a:gd name="connsiteY1" fmla="*/ 0 h 5528560"/>
              <a:gd name="connsiteX2" fmla="*/ 1455980 w 8241399"/>
              <a:gd name="connsiteY2" fmla="*/ 0 h 5528560"/>
              <a:gd name="connsiteX3" fmla="*/ 2307592 w 8241399"/>
              <a:gd name="connsiteY3" fmla="*/ 0 h 5528560"/>
              <a:gd name="connsiteX4" fmla="*/ 3159203 w 8241399"/>
              <a:gd name="connsiteY4" fmla="*/ 0 h 5528560"/>
              <a:gd name="connsiteX5" fmla="*/ 3763572 w 8241399"/>
              <a:gd name="connsiteY5" fmla="*/ 0 h 5528560"/>
              <a:gd name="connsiteX6" fmla="*/ 4285527 w 8241399"/>
              <a:gd name="connsiteY6" fmla="*/ 0 h 5528560"/>
              <a:gd name="connsiteX7" fmla="*/ 4889897 w 8241399"/>
              <a:gd name="connsiteY7" fmla="*/ 0 h 5528560"/>
              <a:gd name="connsiteX8" fmla="*/ 5741508 w 8241399"/>
              <a:gd name="connsiteY8" fmla="*/ 0 h 5528560"/>
              <a:gd name="connsiteX9" fmla="*/ 6428291 w 8241399"/>
              <a:gd name="connsiteY9" fmla="*/ 0 h 5528560"/>
              <a:gd name="connsiteX10" fmla="*/ 7197488 w 8241399"/>
              <a:gd name="connsiteY10" fmla="*/ 0 h 5528560"/>
              <a:gd name="connsiteX11" fmla="*/ 8241399 w 8241399"/>
              <a:gd name="connsiteY11" fmla="*/ 0 h 5528560"/>
              <a:gd name="connsiteX12" fmla="*/ 8241399 w 8241399"/>
              <a:gd name="connsiteY12" fmla="*/ 801641 h 5528560"/>
              <a:gd name="connsiteX13" fmla="*/ 8241399 w 8241399"/>
              <a:gd name="connsiteY13" fmla="*/ 1326854 h 5528560"/>
              <a:gd name="connsiteX14" fmla="*/ 8241399 w 8241399"/>
              <a:gd name="connsiteY14" fmla="*/ 1907353 h 5528560"/>
              <a:gd name="connsiteX15" fmla="*/ 8241399 w 8241399"/>
              <a:gd name="connsiteY15" fmla="*/ 2708994 h 5528560"/>
              <a:gd name="connsiteX16" fmla="*/ 8241399 w 8241399"/>
              <a:gd name="connsiteY16" fmla="*/ 3510636 h 5528560"/>
              <a:gd name="connsiteX17" fmla="*/ 8241399 w 8241399"/>
              <a:gd name="connsiteY17" fmla="*/ 4035849 h 5528560"/>
              <a:gd name="connsiteX18" fmla="*/ 8241399 w 8241399"/>
              <a:gd name="connsiteY18" fmla="*/ 4726919 h 5528560"/>
              <a:gd name="connsiteX19" fmla="*/ 8241399 w 8241399"/>
              <a:gd name="connsiteY19" fmla="*/ 5528560 h 5528560"/>
              <a:gd name="connsiteX20" fmla="*/ 7719444 w 8241399"/>
              <a:gd name="connsiteY20" fmla="*/ 5528560 h 5528560"/>
              <a:gd name="connsiteX21" fmla="*/ 6950246 w 8241399"/>
              <a:gd name="connsiteY21" fmla="*/ 5528560 h 5528560"/>
              <a:gd name="connsiteX22" fmla="*/ 6181049 w 8241399"/>
              <a:gd name="connsiteY22" fmla="*/ 5528560 h 5528560"/>
              <a:gd name="connsiteX23" fmla="*/ 5576680 w 8241399"/>
              <a:gd name="connsiteY23" fmla="*/ 5528560 h 5528560"/>
              <a:gd name="connsiteX24" fmla="*/ 4889897 w 8241399"/>
              <a:gd name="connsiteY24" fmla="*/ 5528560 h 5528560"/>
              <a:gd name="connsiteX25" fmla="*/ 4203113 w 8241399"/>
              <a:gd name="connsiteY25" fmla="*/ 5528560 h 5528560"/>
              <a:gd name="connsiteX26" fmla="*/ 3763572 w 8241399"/>
              <a:gd name="connsiteY26" fmla="*/ 5528560 h 5528560"/>
              <a:gd name="connsiteX27" fmla="*/ 2994375 w 8241399"/>
              <a:gd name="connsiteY27" fmla="*/ 5528560 h 5528560"/>
              <a:gd name="connsiteX28" fmla="*/ 2472420 w 8241399"/>
              <a:gd name="connsiteY28" fmla="*/ 5528560 h 5528560"/>
              <a:gd name="connsiteX29" fmla="*/ 1868050 w 8241399"/>
              <a:gd name="connsiteY29" fmla="*/ 5528560 h 5528560"/>
              <a:gd name="connsiteX30" fmla="*/ 1428509 w 8241399"/>
              <a:gd name="connsiteY30" fmla="*/ 5528560 h 5528560"/>
              <a:gd name="connsiteX31" fmla="*/ 906554 w 8241399"/>
              <a:gd name="connsiteY31" fmla="*/ 5528560 h 5528560"/>
              <a:gd name="connsiteX32" fmla="*/ 0 w 8241399"/>
              <a:gd name="connsiteY32" fmla="*/ 5528560 h 5528560"/>
              <a:gd name="connsiteX33" fmla="*/ 0 w 8241399"/>
              <a:gd name="connsiteY33" fmla="*/ 4726919 h 5528560"/>
              <a:gd name="connsiteX34" fmla="*/ 0 w 8241399"/>
              <a:gd name="connsiteY34" fmla="*/ 3925278 h 5528560"/>
              <a:gd name="connsiteX35" fmla="*/ 0 w 8241399"/>
              <a:gd name="connsiteY35" fmla="*/ 3234208 h 5528560"/>
              <a:gd name="connsiteX36" fmla="*/ 0 w 8241399"/>
              <a:gd name="connsiteY36" fmla="*/ 2598423 h 5528560"/>
              <a:gd name="connsiteX37" fmla="*/ 0 w 8241399"/>
              <a:gd name="connsiteY37" fmla="*/ 1907353 h 5528560"/>
              <a:gd name="connsiteX38" fmla="*/ 0 w 8241399"/>
              <a:gd name="connsiteY38" fmla="*/ 1382140 h 5528560"/>
              <a:gd name="connsiteX39" fmla="*/ 0 w 8241399"/>
              <a:gd name="connsiteY39" fmla="*/ 801641 h 5528560"/>
              <a:gd name="connsiteX40" fmla="*/ 0 w 8241399"/>
              <a:gd name="connsiteY40" fmla="*/ 0 h 55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41399" h="5528560" extrusionOk="0">
                <a:moveTo>
                  <a:pt x="0" y="0"/>
                </a:moveTo>
                <a:cubicBezTo>
                  <a:pt x="229923" y="17971"/>
                  <a:pt x="406919" y="-22997"/>
                  <a:pt x="604369" y="0"/>
                </a:cubicBezTo>
                <a:cubicBezTo>
                  <a:pt x="801819" y="22997"/>
                  <a:pt x="1045854" y="-27747"/>
                  <a:pt x="1455980" y="0"/>
                </a:cubicBezTo>
                <a:cubicBezTo>
                  <a:pt x="1866106" y="27747"/>
                  <a:pt x="2074473" y="-37543"/>
                  <a:pt x="2307592" y="0"/>
                </a:cubicBezTo>
                <a:cubicBezTo>
                  <a:pt x="2540711" y="37543"/>
                  <a:pt x="2771366" y="11450"/>
                  <a:pt x="3159203" y="0"/>
                </a:cubicBezTo>
                <a:cubicBezTo>
                  <a:pt x="3547040" y="-11450"/>
                  <a:pt x="3622906" y="18097"/>
                  <a:pt x="3763572" y="0"/>
                </a:cubicBezTo>
                <a:cubicBezTo>
                  <a:pt x="3904238" y="-18097"/>
                  <a:pt x="4155295" y="-25309"/>
                  <a:pt x="4285527" y="0"/>
                </a:cubicBezTo>
                <a:cubicBezTo>
                  <a:pt x="4415759" y="25309"/>
                  <a:pt x="4591002" y="3770"/>
                  <a:pt x="4889897" y="0"/>
                </a:cubicBezTo>
                <a:cubicBezTo>
                  <a:pt x="5188792" y="-3770"/>
                  <a:pt x="5456269" y="-18073"/>
                  <a:pt x="5741508" y="0"/>
                </a:cubicBezTo>
                <a:cubicBezTo>
                  <a:pt x="6026747" y="18073"/>
                  <a:pt x="6204740" y="18419"/>
                  <a:pt x="6428291" y="0"/>
                </a:cubicBezTo>
                <a:cubicBezTo>
                  <a:pt x="6651842" y="-18419"/>
                  <a:pt x="6984802" y="21714"/>
                  <a:pt x="7197488" y="0"/>
                </a:cubicBezTo>
                <a:cubicBezTo>
                  <a:pt x="7410174" y="-21714"/>
                  <a:pt x="7823364" y="47818"/>
                  <a:pt x="8241399" y="0"/>
                </a:cubicBezTo>
                <a:cubicBezTo>
                  <a:pt x="8266678" y="332050"/>
                  <a:pt x="8210660" y="573734"/>
                  <a:pt x="8241399" y="801641"/>
                </a:cubicBezTo>
                <a:cubicBezTo>
                  <a:pt x="8272138" y="1029548"/>
                  <a:pt x="8231959" y="1070699"/>
                  <a:pt x="8241399" y="1326854"/>
                </a:cubicBezTo>
                <a:cubicBezTo>
                  <a:pt x="8250839" y="1583009"/>
                  <a:pt x="8265209" y="1746066"/>
                  <a:pt x="8241399" y="1907353"/>
                </a:cubicBezTo>
                <a:cubicBezTo>
                  <a:pt x="8217589" y="2068640"/>
                  <a:pt x="8249936" y="2454702"/>
                  <a:pt x="8241399" y="2708994"/>
                </a:cubicBezTo>
                <a:cubicBezTo>
                  <a:pt x="8232862" y="2963286"/>
                  <a:pt x="8242200" y="3311471"/>
                  <a:pt x="8241399" y="3510636"/>
                </a:cubicBezTo>
                <a:cubicBezTo>
                  <a:pt x="8240598" y="3709801"/>
                  <a:pt x="8242049" y="3858442"/>
                  <a:pt x="8241399" y="4035849"/>
                </a:cubicBezTo>
                <a:cubicBezTo>
                  <a:pt x="8240749" y="4213256"/>
                  <a:pt x="8256334" y="4456137"/>
                  <a:pt x="8241399" y="4726919"/>
                </a:cubicBezTo>
                <a:cubicBezTo>
                  <a:pt x="8226465" y="4997701"/>
                  <a:pt x="8258954" y="5252344"/>
                  <a:pt x="8241399" y="5528560"/>
                </a:cubicBezTo>
                <a:cubicBezTo>
                  <a:pt x="8000496" y="5517641"/>
                  <a:pt x="7877681" y="5551674"/>
                  <a:pt x="7719444" y="5528560"/>
                </a:cubicBezTo>
                <a:cubicBezTo>
                  <a:pt x="7561208" y="5505446"/>
                  <a:pt x="7147759" y="5501343"/>
                  <a:pt x="6950246" y="5528560"/>
                </a:cubicBezTo>
                <a:cubicBezTo>
                  <a:pt x="6752733" y="5555777"/>
                  <a:pt x="6422582" y="5527837"/>
                  <a:pt x="6181049" y="5528560"/>
                </a:cubicBezTo>
                <a:cubicBezTo>
                  <a:pt x="5939516" y="5529283"/>
                  <a:pt x="5852445" y="5516970"/>
                  <a:pt x="5576680" y="5528560"/>
                </a:cubicBezTo>
                <a:cubicBezTo>
                  <a:pt x="5300915" y="5540150"/>
                  <a:pt x="5057795" y="5502740"/>
                  <a:pt x="4889897" y="5528560"/>
                </a:cubicBezTo>
                <a:cubicBezTo>
                  <a:pt x="4721999" y="5554380"/>
                  <a:pt x="4446740" y="5558402"/>
                  <a:pt x="4203113" y="5528560"/>
                </a:cubicBezTo>
                <a:cubicBezTo>
                  <a:pt x="3959486" y="5498718"/>
                  <a:pt x="3885904" y="5536479"/>
                  <a:pt x="3763572" y="5528560"/>
                </a:cubicBezTo>
                <a:cubicBezTo>
                  <a:pt x="3641240" y="5520641"/>
                  <a:pt x="3208167" y="5519323"/>
                  <a:pt x="2994375" y="5528560"/>
                </a:cubicBezTo>
                <a:cubicBezTo>
                  <a:pt x="2780583" y="5537797"/>
                  <a:pt x="2669560" y="5503436"/>
                  <a:pt x="2472420" y="5528560"/>
                </a:cubicBezTo>
                <a:cubicBezTo>
                  <a:pt x="2275281" y="5553684"/>
                  <a:pt x="2158085" y="5500359"/>
                  <a:pt x="1868050" y="5528560"/>
                </a:cubicBezTo>
                <a:cubicBezTo>
                  <a:pt x="1578015" y="5556762"/>
                  <a:pt x="1587785" y="5517331"/>
                  <a:pt x="1428509" y="5528560"/>
                </a:cubicBezTo>
                <a:cubicBezTo>
                  <a:pt x="1269233" y="5539789"/>
                  <a:pt x="1082326" y="5516388"/>
                  <a:pt x="906554" y="5528560"/>
                </a:cubicBezTo>
                <a:cubicBezTo>
                  <a:pt x="730782" y="5540732"/>
                  <a:pt x="426452" y="5554004"/>
                  <a:pt x="0" y="5528560"/>
                </a:cubicBezTo>
                <a:cubicBezTo>
                  <a:pt x="-11812" y="5179581"/>
                  <a:pt x="36783" y="5022049"/>
                  <a:pt x="0" y="4726919"/>
                </a:cubicBezTo>
                <a:cubicBezTo>
                  <a:pt x="-36783" y="4431789"/>
                  <a:pt x="14905" y="4242272"/>
                  <a:pt x="0" y="3925278"/>
                </a:cubicBezTo>
                <a:cubicBezTo>
                  <a:pt x="-14905" y="3608284"/>
                  <a:pt x="12676" y="3571594"/>
                  <a:pt x="0" y="3234208"/>
                </a:cubicBezTo>
                <a:cubicBezTo>
                  <a:pt x="-12676" y="2896822"/>
                  <a:pt x="-15688" y="2855643"/>
                  <a:pt x="0" y="2598423"/>
                </a:cubicBezTo>
                <a:cubicBezTo>
                  <a:pt x="15688" y="2341204"/>
                  <a:pt x="3218" y="2184836"/>
                  <a:pt x="0" y="1907353"/>
                </a:cubicBezTo>
                <a:cubicBezTo>
                  <a:pt x="-3218" y="1629870"/>
                  <a:pt x="19309" y="1549179"/>
                  <a:pt x="0" y="1382140"/>
                </a:cubicBezTo>
                <a:cubicBezTo>
                  <a:pt x="-19309" y="1215101"/>
                  <a:pt x="17657" y="1074601"/>
                  <a:pt x="0" y="801641"/>
                </a:cubicBezTo>
                <a:cubicBezTo>
                  <a:pt x="-17657" y="528681"/>
                  <a:pt x="-21698" y="358253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7272020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48D8A8-F138-C43B-0412-F5D0DBEB4952}"/>
              </a:ext>
            </a:extLst>
          </p:cNvPr>
          <p:cNvSpPr txBox="1"/>
          <p:nvPr/>
        </p:nvSpPr>
        <p:spPr>
          <a:xfrm>
            <a:off x="8563401" y="6184369"/>
            <a:ext cx="3391603" cy="7848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1500" b="1" i="1" dirty="0" err="1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Ditetapkan</a:t>
            </a:r>
            <a:r>
              <a:rPr lang="en-US" sz="1500" b="1" i="1" dirty="0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 atasan langsung dalam </a:t>
            </a:r>
            <a:r>
              <a:rPr lang="en-US" sz="1500" b="1" i="1" dirty="0" err="1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hal</a:t>
            </a:r>
            <a:r>
              <a:rPr lang="en-US" sz="1500" b="1" i="1" dirty="0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 </a:t>
            </a:r>
            <a:r>
              <a:rPr lang="en-US" sz="1500" b="1" i="1" dirty="0" err="1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diperlukan</a:t>
            </a:r>
            <a:r>
              <a:rPr lang="en-US" sz="1500" b="1" i="1" dirty="0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 untuk KP/KJ/dan </a:t>
            </a:r>
            <a:r>
              <a:rPr lang="en-US" sz="1500" b="1" i="1" dirty="0" err="1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lainnya</a:t>
            </a:r>
            <a:r>
              <a:rPr lang="en-US" sz="1500" b="1" i="1" dirty="0">
                <a:latin typeface="Gulim" panose="020B0600000101010101" pitchFamily="34" charset="-127"/>
                <a:ea typeface="Gulim" panose="020B0600000101010101" pitchFamily="34" charset="-127"/>
                <a:cs typeface="Lato" panose="020F0502020204030203" pitchFamily="34" charset="0"/>
              </a:rPr>
              <a:t>.</a:t>
            </a:r>
            <a:endParaRPr lang="en-ID" sz="1500" b="1" i="1" dirty="0">
              <a:latin typeface="Gulim" panose="020B0600000101010101" pitchFamily="34" charset="-127"/>
              <a:ea typeface="Gulim" panose="020B0600000101010101" pitchFamily="34" charset="-127"/>
              <a:cs typeface="Lato" panose="020F050202020403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01AE24F-6EAE-7B5B-0BC9-FCC62C1CFC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57" t="24899" r="29620" b="15795"/>
          <a:stretch/>
        </p:blipFill>
        <p:spPr>
          <a:xfrm>
            <a:off x="8553925" y="2006524"/>
            <a:ext cx="3395209" cy="408354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41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9" name="Google Shape;849;p23"/>
          <p:cNvCxnSpPr/>
          <p:nvPr/>
        </p:nvCxnSpPr>
        <p:spPr>
          <a:xfrm>
            <a:off x="371585" y="6297068"/>
            <a:ext cx="11478232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EE9F2D-3F5B-8F50-5F6F-6565C96B8EB8}"/>
              </a:ext>
            </a:extLst>
          </p:cNvPr>
          <p:cNvSpPr txBox="1">
            <a:spLocks/>
          </p:cNvSpPr>
          <p:nvPr/>
        </p:nvSpPr>
        <p:spPr>
          <a:xfrm>
            <a:off x="2066137" y="209643"/>
            <a:ext cx="8059724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en-US" b="1" dirty="0" err="1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Mekanisme</a:t>
            </a:r>
            <a:r>
              <a:rPr lang="en-US" b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 </a:t>
            </a:r>
            <a:r>
              <a:rPr lang="en-US" b="1" dirty="0" err="1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Usulan</a:t>
            </a:r>
            <a:r>
              <a:rPr lang="en-US" b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 KP/KJ JF</a:t>
            </a:r>
            <a:endParaRPr lang="en-ID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DEFEE35-FB81-A38B-C306-9C736C74D36E}"/>
              </a:ext>
            </a:extLst>
          </p:cNvPr>
          <p:cNvGrpSpPr/>
          <p:nvPr/>
        </p:nvGrpSpPr>
        <p:grpSpPr>
          <a:xfrm>
            <a:off x="104648" y="1886142"/>
            <a:ext cx="11874184" cy="2599446"/>
            <a:chOff x="246829" y="2317355"/>
            <a:chExt cx="13715776" cy="285915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7FF29EE-2DA1-38CA-FFB2-0C2F8A748BF8}"/>
                </a:ext>
              </a:extLst>
            </p:cNvPr>
            <p:cNvSpPr/>
            <p:nvPr/>
          </p:nvSpPr>
          <p:spPr>
            <a:xfrm>
              <a:off x="246829" y="2317355"/>
              <a:ext cx="13685534" cy="28413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ID" kern="120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D1C9FF1-D6B1-ACBD-5AC9-CB253363C916}"/>
                </a:ext>
              </a:extLst>
            </p:cNvPr>
            <p:cNvGrpSpPr/>
            <p:nvPr/>
          </p:nvGrpSpPr>
          <p:grpSpPr>
            <a:xfrm>
              <a:off x="483431" y="2599919"/>
              <a:ext cx="13479174" cy="2576592"/>
              <a:chOff x="523819" y="2577276"/>
              <a:chExt cx="13479174" cy="257659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6B677FE-49D2-F8FD-CF91-F08B28F4849D}"/>
                  </a:ext>
                </a:extLst>
              </p:cNvPr>
              <p:cNvGrpSpPr/>
              <p:nvPr/>
            </p:nvGrpSpPr>
            <p:grpSpPr>
              <a:xfrm>
                <a:off x="5494814" y="2659183"/>
                <a:ext cx="5452844" cy="2375495"/>
                <a:chOff x="-165807" y="2246369"/>
                <a:chExt cx="5452844" cy="2375495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A36941E-89CF-28AB-CCB4-BCFC8B3351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040" t="11999" r="17132" b="43940"/>
                <a:stretch/>
              </p:blipFill>
              <p:spPr>
                <a:xfrm>
                  <a:off x="4234402" y="2246369"/>
                  <a:ext cx="1052635" cy="1709029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70D091F-F42B-4F57-28CD-6078DCF33982}"/>
                    </a:ext>
                  </a:extLst>
                </p:cNvPr>
                <p:cNvSpPr txBox="1"/>
                <p:nvPr/>
              </p:nvSpPr>
              <p:spPr>
                <a:xfrm>
                  <a:off x="-165807" y="3978664"/>
                  <a:ext cx="2164982" cy="6432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n-US" sz="1600" b="1" dirty="0">
                      <a:solidFill>
                        <a:srgbClr val="5C5C5C"/>
                      </a:solidFill>
                    </a:rPr>
                    <a:t>Pejabat </a:t>
                  </a:r>
                  <a:r>
                    <a:rPr lang="en-US" sz="1600" b="1" dirty="0" err="1">
                      <a:solidFill>
                        <a:srgbClr val="5C5C5C"/>
                      </a:solidFill>
                    </a:rPr>
                    <a:t>Penilai</a:t>
                  </a:r>
                  <a:r>
                    <a:rPr lang="en-US" sz="1600" b="1" dirty="0">
                      <a:solidFill>
                        <a:srgbClr val="5C5C5C"/>
                      </a:solidFill>
                    </a:rPr>
                    <a:t> Kinerja</a:t>
                  </a:r>
                  <a:endParaRPr lang="en-ID" sz="1600" b="1" dirty="0">
                    <a:solidFill>
                      <a:srgbClr val="5C5C5C"/>
                    </a:solidFill>
                  </a:endParaRPr>
                </a:p>
              </p:txBody>
            </p:sp>
          </p:grpSp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FB2990FC-488B-94D5-20E2-FA410C2A6C41}"/>
                  </a:ext>
                </a:extLst>
              </p:cNvPr>
              <p:cNvSpPr/>
              <p:nvPr/>
            </p:nvSpPr>
            <p:spPr>
              <a:xfrm>
                <a:off x="5307732" y="3340865"/>
                <a:ext cx="627341" cy="58297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ID" kern="12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06C0CD-6197-35B1-EF16-5A455DBDB9FF}"/>
                  </a:ext>
                </a:extLst>
              </p:cNvPr>
              <p:cNvSpPr txBox="1"/>
              <p:nvPr/>
            </p:nvSpPr>
            <p:spPr>
              <a:xfrm>
                <a:off x="523819" y="4544520"/>
                <a:ext cx="2525592" cy="609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tabLst>
                    <a:tab pos="0" algn="l"/>
                  </a:tabLst>
                  <a:defRPr/>
                </a:pPr>
                <a:r>
                  <a:rPr lang="sv-SE" sz="1500" dirty="0">
                    <a:solidFill>
                      <a:prstClr val="black"/>
                    </a:solidFill>
                    <a:latin typeface="Calibri" panose="020F0502020204030204"/>
                  </a:rPr>
                  <a:t>Pejabat Penilai Kinerja menilai kinerja</a:t>
                </a:r>
              </a:p>
            </p:txBody>
          </p:sp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56C5C89A-A030-8DD4-E20E-83FF35D4D550}"/>
                  </a:ext>
                </a:extLst>
              </p:cNvPr>
              <p:cNvSpPr/>
              <p:nvPr/>
            </p:nvSpPr>
            <p:spPr>
              <a:xfrm>
                <a:off x="2547314" y="3290122"/>
                <a:ext cx="639864" cy="58297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ID" kern="12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E61B90D-C4E7-A655-7587-60FEFBEA0E78}"/>
                  </a:ext>
                </a:extLst>
              </p:cNvPr>
              <p:cNvGrpSpPr/>
              <p:nvPr/>
            </p:nvGrpSpPr>
            <p:grpSpPr>
              <a:xfrm>
                <a:off x="8323253" y="2714839"/>
                <a:ext cx="3363344" cy="2324745"/>
                <a:chOff x="9180072" y="2738620"/>
                <a:chExt cx="3363344" cy="2324745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804C0EB-9A74-84A5-9033-82797C6EF4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557" t="11999" r="53184" b="43940"/>
                <a:stretch/>
              </p:blipFill>
              <p:spPr>
                <a:xfrm>
                  <a:off x="9180072" y="2738620"/>
                  <a:ext cx="987212" cy="1733545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BAC4A00-2FEE-4484-80D9-C8CACA78E553}"/>
                    </a:ext>
                  </a:extLst>
                </p:cNvPr>
                <p:cNvSpPr txBox="1"/>
                <p:nvPr/>
              </p:nvSpPr>
              <p:spPr>
                <a:xfrm>
                  <a:off x="10710609" y="4420166"/>
                  <a:ext cx="1832807" cy="6431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n-US" sz="1600" b="1" dirty="0" err="1">
                      <a:solidFill>
                        <a:srgbClr val="5C5C5C"/>
                      </a:solidFill>
                    </a:rPr>
                    <a:t>Pengelola</a:t>
                  </a:r>
                  <a:r>
                    <a:rPr lang="en-US" sz="1600" b="1" dirty="0">
                      <a:solidFill>
                        <a:srgbClr val="5C5C5C"/>
                      </a:solidFill>
                    </a:rPr>
                    <a:t> </a:t>
                  </a:r>
                  <a:r>
                    <a:rPr lang="en-US" sz="1600" b="1" dirty="0" err="1">
                      <a:solidFill>
                        <a:srgbClr val="5C5C5C"/>
                      </a:solidFill>
                    </a:rPr>
                    <a:t>Kepegawaian</a:t>
                  </a:r>
                  <a:endParaRPr lang="en-ID" sz="1600" b="1" dirty="0">
                    <a:solidFill>
                      <a:srgbClr val="5C5C5C"/>
                    </a:solidFill>
                  </a:endParaRPr>
                </a:p>
              </p:txBody>
            </p:sp>
          </p:grp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3A25E517-9DB8-2983-C6B1-BF31CF1BE9DD}"/>
                  </a:ext>
                </a:extLst>
              </p:cNvPr>
              <p:cNvSpPr/>
              <p:nvPr/>
            </p:nvSpPr>
            <p:spPr>
              <a:xfrm>
                <a:off x="7237571" y="3348217"/>
                <a:ext cx="573629" cy="58297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ID" kern="12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EBE162-C958-F557-C69C-B1D74C480316}"/>
                  </a:ext>
                </a:extLst>
              </p:cNvPr>
              <p:cNvSpPr txBox="1"/>
              <p:nvPr/>
            </p:nvSpPr>
            <p:spPr>
              <a:xfrm>
                <a:off x="5032788" y="2981769"/>
                <a:ext cx="1355223" cy="355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tabLst>
                    <a:tab pos="180970" algn="l"/>
                  </a:tabLst>
                  <a:defRPr/>
                </a:pPr>
                <a:r>
                  <a:rPr lang="sv-SE" sz="1500" dirty="0">
                    <a:solidFill>
                      <a:prstClr val="black"/>
                    </a:solidFill>
                    <a:latin typeface="Calibri" panose="020F0502020204030204"/>
                  </a:rPr>
                  <a:t>Ditetapkan</a:t>
                </a:r>
              </a:p>
            </p:txBody>
          </p:sp>
          <p:sp>
            <p:nvSpPr>
              <p:cNvPr id="45" name="Arrow: Right 44">
                <a:extLst>
                  <a:ext uri="{FF2B5EF4-FFF2-40B4-BE49-F238E27FC236}">
                    <a16:creationId xmlns:a16="http://schemas.microsoft.com/office/drawing/2014/main" id="{6C63E3E0-3E3F-A837-74C3-B84D878E1CE6}"/>
                  </a:ext>
                </a:extLst>
              </p:cNvPr>
              <p:cNvSpPr/>
              <p:nvPr/>
            </p:nvSpPr>
            <p:spPr>
              <a:xfrm>
                <a:off x="9280162" y="3363663"/>
                <a:ext cx="573629" cy="58297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ID" kern="12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4619BDE-C543-AA99-FA8E-A4BDA30D8D57}"/>
                  </a:ext>
                </a:extLst>
              </p:cNvPr>
              <p:cNvSpPr txBox="1"/>
              <p:nvPr/>
            </p:nvSpPr>
            <p:spPr>
              <a:xfrm>
                <a:off x="11032971" y="2981769"/>
                <a:ext cx="1307254" cy="355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tabLst>
                    <a:tab pos="180970" algn="l"/>
                  </a:tabLst>
                  <a:defRPr/>
                </a:pPr>
                <a:r>
                  <a:rPr lang="sv-SE" sz="1500" dirty="0">
                    <a:solidFill>
                      <a:prstClr val="black"/>
                    </a:solidFill>
                    <a:latin typeface="Calibri" panose="020F0502020204030204"/>
                  </a:rPr>
                  <a:t>Diteruskan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4DC2EC0-1FA1-D9B9-3C07-8AB8ED404791}"/>
                  </a:ext>
                </a:extLst>
              </p:cNvPr>
              <p:cNvGrpSpPr/>
              <p:nvPr/>
            </p:nvGrpSpPr>
            <p:grpSpPr>
              <a:xfrm>
                <a:off x="12061904" y="2815723"/>
                <a:ext cx="1941089" cy="2286533"/>
                <a:chOff x="12515947" y="1758703"/>
                <a:chExt cx="1941089" cy="2286533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D0BC9AC-E97D-4417-45BF-8430C84DFD2B}"/>
                    </a:ext>
                  </a:extLst>
                </p:cNvPr>
                <p:cNvSpPr txBox="1"/>
                <p:nvPr/>
              </p:nvSpPr>
              <p:spPr>
                <a:xfrm>
                  <a:off x="12623816" y="3402036"/>
                  <a:ext cx="1833220" cy="6432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n-US" sz="1600" b="1" dirty="0">
                      <a:solidFill>
                        <a:srgbClr val="5C5C5C"/>
                      </a:solidFill>
                    </a:rPr>
                    <a:t>Tim </a:t>
                  </a:r>
                  <a:r>
                    <a:rPr lang="en-US" sz="1600" b="1" dirty="0" err="1">
                      <a:solidFill>
                        <a:srgbClr val="5C5C5C"/>
                      </a:solidFill>
                    </a:rPr>
                    <a:t>Penilai</a:t>
                  </a:r>
                  <a:r>
                    <a:rPr lang="en-US" sz="1600" b="1" dirty="0">
                      <a:solidFill>
                        <a:srgbClr val="5C5C5C"/>
                      </a:solidFill>
                    </a:rPr>
                    <a:t> Kinerja</a:t>
                  </a:r>
                  <a:endParaRPr lang="en-ID" sz="1600" b="1" dirty="0">
                    <a:solidFill>
                      <a:srgbClr val="5C5C5C"/>
                    </a:solidFill>
                  </a:endParaRPr>
                </a:p>
              </p:txBody>
            </p:sp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9EED6406-E3CD-D32F-DB9C-018A3DE47E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15947" y="1758703"/>
                  <a:ext cx="1910847" cy="1537704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70FD512-B896-3040-9314-5E3F8DEBA4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601" y="2577276"/>
                <a:ext cx="1675465" cy="1958623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B899F47-94DE-26FA-5B9D-B0E95C4029AA}"/>
                  </a:ext>
                </a:extLst>
              </p:cNvPr>
              <p:cNvSpPr txBox="1"/>
              <p:nvPr/>
            </p:nvSpPr>
            <p:spPr>
              <a:xfrm>
                <a:off x="2298307" y="2901792"/>
                <a:ext cx="1137880" cy="321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77">
                  <a:tabLst>
                    <a:tab pos="180970" algn="l"/>
                  </a:tabLst>
                  <a:defRPr/>
                </a:pPr>
                <a:r>
                  <a:rPr lang="sv-SE" sz="1300" dirty="0">
                    <a:solidFill>
                      <a:prstClr val="black"/>
                    </a:solidFill>
                    <a:latin typeface="Calibri" panose="020F0502020204030204"/>
                  </a:rPr>
                  <a:t>Menjadi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98D054-9237-9199-4514-99BB3229E8A2}"/>
                  </a:ext>
                </a:extLst>
              </p:cNvPr>
              <p:cNvSpPr/>
              <p:nvPr/>
            </p:nvSpPr>
            <p:spPr>
              <a:xfrm>
                <a:off x="3250360" y="2637098"/>
                <a:ext cx="1807596" cy="195862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b="1" i="1" kern="1200" dirty="0" err="1">
                    <a:solidFill>
                      <a:srgbClr val="44546A"/>
                    </a:solidFill>
                    <a:latin typeface="Calibri" panose="020F0502020204030204"/>
                  </a:rPr>
                  <a:t>Predikat</a:t>
                </a:r>
                <a:r>
                  <a:rPr lang="en-US" b="1" i="1" kern="1200" dirty="0">
                    <a:solidFill>
                      <a:srgbClr val="44546A"/>
                    </a:solidFill>
                    <a:latin typeface="Calibri" panose="020F0502020204030204"/>
                  </a:rPr>
                  <a:t> Kinerja </a:t>
                </a:r>
                <a:r>
                  <a:rPr lang="en-US" kern="1200" dirty="0">
                    <a:solidFill>
                      <a:prstClr val="black"/>
                    </a:solidFill>
                    <a:latin typeface="Calibri" panose="020F0502020204030204"/>
                    <a:sym typeface="Wingdings" panose="05000000000000000000" pitchFamily="2" charset="2"/>
                  </a:rPr>
                  <a:t>yang </a:t>
                </a:r>
                <a:r>
                  <a:rPr lang="en-US" kern="1200" dirty="0" err="1">
                    <a:solidFill>
                      <a:prstClr val="black"/>
                    </a:solidFill>
                    <a:latin typeface="Calibri" panose="020F0502020204030204"/>
                    <a:sym typeface="Wingdings" panose="05000000000000000000" pitchFamily="2" charset="2"/>
                  </a:rPr>
                  <a:t>Dikonversikan</a:t>
                </a:r>
                <a:r>
                  <a:rPr lang="en-US" kern="1200" dirty="0">
                    <a:solidFill>
                      <a:prstClr val="black"/>
                    </a:solidFill>
                    <a:latin typeface="Calibri" panose="020F0502020204030204"/>
                    <a:sym typeface="Wingdings" panose="05000000000000000000" pitchFamily="2" charset="2"/>
                  </a:rPr>
                  <a:t> menjadi </a:t>
                </a:r>
                <a:r>
                  <a:rPr lang="en-US" b="1" i="1" kern="1200" dirty="0">
                    <a:solidFill>
                      <a:srgbClr val="44546A"/>
                    </a:solidFill>
                    <a:latin typeface="Calibri" panose="020F0502020204030204"/>
                    <a:sym typeface="Wingdings" panose="05000000000000000000" pitchFamily="2" charset="2"/>
                  </a:rPr>
                  <a:t>Angka Kredit </a:t>
                </a:r>
                <a:endParaRPr lang="en-ID" b="1" i="1" kern="1200" dirty="0">
                  <a:solidFill>
                    <a:srgbClr val="44546A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3066275-6AAD-B298-62A5-5FFFB73B3201}"/>
              </a:ext>
            </a:extLst>
          </p:cNvPr>
          <p:cNvSpPr txBox="1"/>
          <p:nvPr/>
        </p:nvSpPr>
        <p:spPr>
          <a:xfrm>
            <a:off x="5984635" y="2473098"/>
            <a:ext cx="1670968" cy="32316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defTabSz="914377">
              <a:tabLst>
                <a:tab pos="180970" algn="l"/>
              </a:tabLst>
              <a:defRPr/>
            </a:pPr>
            <a:r>
              <a:rPr lang="sv-SE" sz="1500" dirty="0">
                <a:solidFill>
                  <a:prstClr val="black"/>
                </a:solidFill>
                <a:latin typeface="Calibri" panose="020F0502020204030204"/>
              </a:rPr>
              <a:t>Disampaikan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A36941E-89CF-28AB-CCB4-BCFC8B335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0" t="11999" r="17132" b="43940"/>
          <a:stretch/>
        </p:blipFill>
        <p:spPr>
          <a:xfrm>
            <a:off x="8571522" y="2247765"/>
            <a:ext cx="1052636" cy="17090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36941E-89CF-28AB-CCB4-BCFC8B335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0" t="11999" r="17132" b="43940"/>
          <a:stretch/>
        </p:blipFill>
        <p:spPr>
          <a:xfrm>
            <a:off x="5108499" y="2185826"/>
            <a:ext cx="1052636" cy="170903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70D091F-F42B-4F57-28CD-6078DCF33982}"/>
              </a:ext>
            </a:extLst>
          </p:cNvPr>
          <p:cNvSpPr txBox="1"/>
          <p:nvPr/>
        </p:nvSpPr>
        <p:spPr>
          <a:xfrm>
            <a:off x="6406540" y="3764492"/>
            <a:ext cx="2164981" cy="61555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defTabSz="914377">
              <a:defRPr/>
            </a:pPr>
            <a:r>
              <a:rPr lang="en-US" sz="1600" b="1" dirty="0" err="1">
                <a:solidFill>
                  <a:srgbClr val="5C5C5C"/>
                </a:solidFill>
              </a:rPr>
              <a:t>Pimpinan</a:t>
            </a:r>
            <a:r>
              <a:rPr lang="en-US" sz="1600" b="1" dirty="0">
                <a:solidFill>
                  <a:srgbClr val="5C5C5C"/>
                </a:solidFill>
              </a:rPr>
              <a:t> Unit </a:t>
            </a:r>
            <a:r>
              <a:rPr lang="en-US" sz="1600" b="1" dirty="0" err="1">
                <a:solidFill>
                  <a:srgbClr val="5C5C5C"/>
                </a:solidFill>
              </a:rPr>
              <a:t>Kerja</a:t>
            </a:r>
            <a:endParaRPr lang="en-ID" sz="1600" b="1" dirty="0">
              <a:solidFill>
                <a:srgbClr val="5C5C5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619BDE-C543-AA99-FA8E-A4BDA30D8D57}"/>
              </a:ext>
            </a:extLst>
          </p:cNvPr>
          <p:cNvSpPr txBox="1"/>
          <p:nvPr/>
        </p:nvSpPr>
        <p:spPr>
          <a:xfrm>
            <a:off x="9333732" y="3405063"/>
            <a:ext cx="1524417" cy="353939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defTabSz="914377">
              <a:tabLst>
                <a:tab pos="180970" algn="l"/>
              </a:tabLst>
              <a:defRPr/>
            </a:pPr>
            <a:r>
              <a:rPr lang="sv-SE" sz="1500" dirty="0">
                <a:solidFill>
                  <a:prstClr val="black"/>
                </a:solidFill>
                <a:latin typeface="Calibri" panose="020F0502020204030204"/>
              </a:rPr>
              <a:t>Rekomendasi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9624158" y="2934461"/>
            <a:ext cx="674212" cy="4372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066275-6AAD-B298-62A5-5FFFB73B3201}"/>
              </a:ext>
            </a:extLst>
          </p:cNvPr>
          <p:cNvSpPr txBox="1"/>
          <p:nvPr/>
        </p:nvSpPr>
        <p:spPr>
          <a:xfrm>
            <a:off x="7662764" y="2495290"/>
            <a:ext cx="1670968" cy="32316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defTabSz="914377">
              <a:tabLst>
                <a:tab pos="180970" algn="l"/>
              </a:tabLst>
              <a:defRPr/>
            </a:pPr>
            <a:r>
              <a:rPr lang="sv-SE" sz="1500" dirty="0">
                <a:solidFill>
                  <a:prstClr val="black"/>
                </a:solidFill>
                <a:latin typeface="Calibri" panose="020F0502020204030204"/>
              </a:rPr>
              <a:t>Diusulkan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744405" y="5210452"/>
            <a:ext cx="2241824" cy="1461859"/>
            <a:chOff x="3091275" y="3626407"/>
            <a:chExt cx="1912773" cy="109639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463C48-F913-CA5A-BE61-BC0AC7A75FF3}"/>
                </a:ext>
              </a:extLst>
            </p:cNvPr>
            <p:cNvSpPr/>
            <p:nvPr/>
          </p:nvSpPr>
          <p:spPr>
            <a:xfrm>
              <a:off x="3091275" y="3626407"/>
              <a:ext cx="1912773" cy="38550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914377">
                <a:defRPr/>
              </a:pPr>
              <a:r>
                <a:rPr lang="en-ID" dirty="0" err="1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Pertek</a:t>
              </a:r>
              <a:r>
                <a:rPr lang="en-ID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KP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633" y="4026617"/>
              <a:ext cx="908875" cy="62070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091275" y="3626407"/>
              <a:ext cx="1872525" cy="10963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4619BDE-C543-AA99-FA8E-A4BDA30D8D57}"/>
              </a:ext>
            </a:extLst>
          </p:cNvPr>
          <p:cNvSpPr txBox="1"/>
          <p:nvPr/>
        </p:nvSpPr>
        <p:spPr>
          <a:xfrm>
            <a:off x="9372644" y="4684162"/>
            <a:ext cx="1131731" cy="353939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defTabSz="914377">
              <a:tabLst>
                <a:tab pos="180970" algn="l"/>
              </a:tabLst>
              <a:defRPr/>
            </a:pPr>
            <a:r>
              <a:rPr lang="sv-SE" sz="1500" dirty="0">
                <a:solidFill>
                  <a:prstClr val="black"/>
                </a:solidFill>
                <a:latin typeface="Calibri" panose="020F0502020204030204"/>
              </a:rPr>
              <a:t>Diusulkan</a:t>
            </a:r>
          </a:p>
        </p:txBody>
      </p:sp>
      <p:sp>
        <p:nvSpPr>
          <p:cNvPr id="17" name="Up-Down Arrow 16"/>
          <p:cNvSpPr/>
          <p:nvPr/>
        </p:nvSpPr>
        <p:spPr>
          <a:xfrm>
            <a:off x="10504375" y="4508495"/>
            <a:ext cx="309751" cy="6877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619BDE-C543-AA99-FA8E-A4BDA30D8D57}"/>
              </a:ext>
            </a:extLst>
          </p:cNvPr>
          <p:cNvSpPr txBox="1"/>
          <p:nvPr/>
        </p:nvSpPr>
        <p:spPr>
          <a:xfrm>
            <a:off x="10814125" y="4677963"/>
            <a:ext cx="1584955" cy="353939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defTabSz="914377">
              <a:tabLst>
                <a:tab pos="180970" algn="l"/>
              </a:tabLst>
              <a:defRPr/>
            </a:pPr>
            <a:r>
              <a:rPr lang="sv-SE" sz="1500" dirty="0">
                <a:solidFill>
                  <a:prstClr val="black"/>
                </a:solidFill>
                <a:latin typeface="Calibri" panose="020F0502020204030204"/>
              </a:rPr>
              <a:t>Penyampaian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519717" y="5196245"/>
            <a:ext cx="2103608" cy="1518144"/>
            <a:chOff x="2503386" y="3745145"/>
            <a:chExt cx="1912773" cy="1096394"/>
          </a:xfrm>
        </p:grpSpPr>
        <p:pic>
          <p:nvPicPr>
            <p:cNvPr id="57" name="Picture 6">
              <a:extLst>
                <a:ext uri="{FF2B5EF4-FFF2-40B4-BE49-F238E27FC236}">
                  <a16:creationId xmlns:a16="http://schemas.microsoft.com/office/drawing/2014/main" id="{B3AAEEC4-4750-4B42-98B3-330E65833C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482"/>
            <a:stretch/>
          </p:blipFill>
          <p:spPr bwMode="auto">
            <a:xfrm>
              <a:off x="3194986" y="4089551"/>
              <a:ext cx="529571" cy="528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569006" y="4533762"/>
              <a:ext cx="1753762" cy="2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err="1"/>
                <a:t>Instansi</a:t>
              </a:r>
              <a:r>
                <a:rPr lang="en-US" sz="1500" dirty="0"/>
                <a:t> Pembina JF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503386" y="3745145"/>
              <a:ext cx="1912773" cy="1096394"/>
              <a:chOff x="3091275" y="3626407"/>
              <a:chExt cx="1912773" cy="109639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E463C48-F913-CA5A-BE61-BC0AC7A75FF3}"/>
                  </a:ext>
                </a:extLst>
              </p:cNvPr>
              <p:cNvSpPr/>
              <p:nvPr/>
            </p:nvSpPr>
            <p:spPr>
              <a:xfrm>
                <a:off x="3091275" y="3626407"/>
                <a:ext cx="1912773" cy="38550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914377">
                  <a:defRPr/>
                </a:pPr>
                <a:r>
                  <a:rPr lang="en-ID" dirty="0" err="1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Uji</a:t>
                </a:r>
                <a:r>
                  <a:rPr lang="en-ID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ID" dirty="0" err="1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Kompetensi</a:t>
                </a:r>
                <a:endParaRPr lang="en-ID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91275" y="3626407"/>
                <a:ext cx="1872525" cy="10963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Up-Down Arrow 61"/>
          <p:cNvSpPr/>
          <p:nvPr/>
        </p:nvSpPr>
        <p:spPr>
          <a:xfrm>
            <a:off x="8481194" y="4481337"/>
            <a:ext cx="309751" cy="6877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title"/>
          </p:nvPr>
        </p:nvSpPr>
        <p:spPr>
          <a:xfrm>
            <a:off x="2692400" y="3219000"/>
            <a:ext cx="6807200" cy="1614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en-US" sz="4300" dirty="0" err="1"/>
              <a:t>Layanan</a:t>
            </a:r>
            <a:r>
              <a:rPr lang="en" sz="4300" dirty="0"/>
              <a:t> kenaikan pangkat tahun 2024</a:t>
            </a:r>
            <a:endParaRPr sz="4300" dirty="0"/>
          </a:p>
        </p:txBody>
      </p:sp>
      <p:sp>
        <p:nvSpPr>
          <p:cNvPr id="414" name="Google Shape;414;p45"/>
          <p:cNvSpPr txBox="1">
            <a:spLocks noGrp="1"/>
          </p:cNvSpPr>
          <p:nvPr>
            <p:ph type="title" idx="2"/>
          </p:nvPr>
        </p:nvSpPr>
        <p:spPr>
          <a:xfrm>
            <a:off x="5177367" y="1602833"/>
            <a:ext cx="1837200" cy="161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pic>
        <p:nvPicPr>
          <p:cNvPr id="415" name="Google Shape;4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7836" flipH="1">
            <a:off x="6330004" y="760683"/>
            <a:ext cx="1306867" cy="14759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416" name="Google Shape;416;p45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rot="-1506996" flipH="1">
            <a:off x="12173426" y="-2258258"/>
            <a:ext cx="1978207" cy="22341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35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0368" y="1619535"/>
            <a:ext cx="5705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PAK </a:t>
            </a:r>
            <a:r>
              <a:rPr lang="en-US" dirty="0" err="1"/>
              <a:t>Integras</a:t>
            </a:r>
            <a:r>
              <a:rPr lang="en-US" dirty="0"/>
              <a:t>, TMT </a:t>
            </a:r>
            <a:r>
              <a:rPr lang="en-US" dirty="0" err="1"/>
              <a:t>tahun</a:t>
            </a:r>
            <a:r>
              <a:rPr lang="en-US" dirty="0"/>
              <a:t> 2023,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usul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pangkatnya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PAK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melampirkan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PAK </a:t>
            </a:r>
            <a:r>
              <a:rPr lang="en-US" dirty="0" err="1"/>
              <a:t>Konvensional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jabatannya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PAK </a:t>
            </a:r>
            <a:r>
              <a:rPr lang="en-US" dirty="0" err="1"/>
              <a:t>konvensional</a:t>
            </a:r>
            <a:r>
              <a:rPr lang="en-US" dirty="0"/>
              <a:t>, TMT </a:t>
            </a:r>
            <a:r>
              <a:rPr lang="en-US" dirty="0" err="1"/>
              <a:t>tahun</a:t>
            </a:r>
            <a:r>
              <a:rPr lang="en-US" dirty="0"/>
              <a:t> 2023,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usul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pangkatnya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PAK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PAK </a:t>
            </a:r>
            <a:r>
              <a:rPr lang="en-US" dirty="0" err="1"/>
              <a:t>Konversi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diusulkan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2024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PAK </a:t>
            </a:r>
            <a:r>
              <a:rPr lang="en-US" dirty="0" err="1"/>
              <a:t>Konversi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0368" y="5783500"/>
            <a:ext cx="629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Sumber</a:t>
            </a:r>
            <a:endParaRPr lang="en-US" sz="1400" dirty="0"/>
          </a:p>
          <a:p>
            <a:r>
              <a:rPr lang="en-US" sz="1400" dirty="0"/>
              <a:t>Surat </a:t>
            </a:r>
            <a:r>
              <a:rPr lang="en-US" sz="1400" dirty="0" err="1"/>
              <a:t>Deputi</a:t>
            </a:r>
            <a:r>
              <a:rPr lang="en-US" sz="1400" dirty="0"/>
              <a:t> </a:t>
            </a:r>
            <a:r>
              <a:rPr lang="en-US" sz="1400" dirty="0" err="1"/>
              <a:t>Mutasi</a:t>
            </a:r>
            <a:r>
              <a:rPr lang="en-US" sz="1400" dirty="0"/>
              <a:t> </a:t>
            </a:r>
            <a:r>
              <a:rPr lang="en-US" sz="1400" dirty="0" err="1"/>
              <a:t>Nomor</a:t>
            </a:r>
            <a:r>
              <a:rPr lang="en-US" sz="1400" dirty="0"/>
              <a:t> 13799/B-MP.01.01/SD/D/2023 </a:t>
            </a:r>
            <a:r>
              <a:rPr lang="en-US" sz="1400" dirty="0" err="1"/>
              <a:t>Tgl</a:t>
            </a:r>
            <a:r>
              <a:rPr lang="en-US" sz="1400" dirty="0"/>
              <a:t>. 22-12-2023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05D6D-8FBD-4142-B19E-4019E3911987}"/>
              </a:ext>
            </a:extLst>
          </p:cNvPr>
          <p:cNvSpPr/>
          <p:nvPr/>
        </p:nvSpPr>
        <p:spPr>
          <a:xfrm>
            <a:off x="1" y="-33534"/>
            <a:ext cx="12192000" cy="13346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defRPr/>
            </a:pPr>
            <a:endParaRPr lang="ko-KR" altLang="en-US" sz="27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9E97C-9960-44A1-9452-27E418D10CBA}"/>
              </a:ext>
            </a:extLst>
          </p:cNvPr>
          <p:cNvSpPr/>
          <p:nvPr/>
        </p:nvSpPr>
        <p:spPr>
          <a:xfrm>
            <a:off x="-21317" y="-7471"/>
            <a:ext cx="4934511" cy="6883400"/>
          </a:xfrm>
          <a:prstGeom prst="rect">
            <a:avLst/>
          </a:prstGeom>
          <a:gradFill flip="none" rotWithShape="1">
            <a:gsLst>
              <a:gs pos="6000">
                <a:schemeClr val="tx2">
                  <a:shade val="30000"/>
                  <a:satMod val="115000"/>
                </a:schemeClr>
              </a:gs>
              <a:gs pos="0">
                <a:schemeClr val="bg1"/>
              </a:gs>
              <a:gs pos="37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defRPr/>
            </a:pPr>
            <a:endParaRPr lang="id-ID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5EA6B-771E-42C0-9282-4B948341B988}"/>
              </a:ext>
            </a:extLst>
          </p:cNvPr>
          <p:cNvSpPr/>
          <p:nvPr/>
        </p:nvSpPr>
        <p:spPr>
          <a:xfrm>
            <a:off x="800101" y="1054100"/>
            <a:ext cx="2966681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914178">
              <a:defRPr/>
            </a:pPr>
            <a:r>
              <a:rPr lang="en-US" altLang="zh-CN" sz="2400" b="1" dirty="0" err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Mekanisme</a:t>
            </a:r>
            <a:r>
              <a: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Usulan</a:t>
            </a:r>
            <a:r>
              <a: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KP JF</a:t>
            </a:r>
          </a:p>
          <a:p>
            <a:pPr algn="ctr" defTabSz="914178">
              <a:defRPr/>
            </a:pPr>
            <a:r>
              <a:rPr lang="en-US" sz="2400" b="1" dirty="0" err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Tahun</a:t>
            </a:r>
            <a:r>
              <a:rPr lang="en-US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2024</a:t>
            </a:r>
            <a:endParaRPr lang="en-GB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C7F3C-649B-47E1-81BC-5CBAE2D31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23333" r="52500" b="23305"/>
          <a:stretch/>
        </p:blipFill>
        <p:spPr>
          <a:xfrm>
            <a:off x="276341" y="2683480"/>
            <a:ext cx="4014199" cy="37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5" r="11075" b="1905"/>
          <a:stretch/>
        </p:blipFill>
        <p:spPr>
          <a:xfrm>
            <a:off x="4160189" y="0"/>
            <a:ext cx="8031812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1000" y="2296059"/>
            <a:ext cx="71926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rPr>
              <a:t>Terima Kasih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Google Shape;4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50" y="6038668"/>
            <a:ext cx="1414894" cy="58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8146" y="6104361"/>
            <a:ext cx="1126934" cy="52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DBF877-2A82-479D-8BAE-CAD44AFBB6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96" y="90876"/>
            <a:ext cx="1019895" cy="895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6" y="304800"/>
            <a:ext cx="908875" cy="620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17" y="5985885"/>
            <a:ext cx="2567525" cy="694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D7008-8648-73DC-0F99-241CB2D5FD8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" r="1884" b="871"/>
          <a:stretch/>
        </p:blipFill>
        <p:spPr>
          <a:xfrm>
            <a:off x="6759248" y="6129603"/>
            <a:ext cx="4480250" cy="3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title"/>
          </p:nvPr>
        </p:nvSpPr>
        <p:spPr>
          <a:xfrm>
            <a:off x="2692400" y="3219000"/>
            <a:ext cx="6807200" cy="1614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en" sz="4300" dirty="0"/>
              <a:t>ANGKA KREDIT Penyesuaian ke Integrasi</a:t>
            </a:r>
            <a:endParaRPr sz="4300" dirty="0"/>
          </a:p>
        </p:txBody>
      </p:sp>
      <p:sp>
        <p:nvSpPr>
          <p:cNvPr id="414" name="Google Shape;414;p45"/>
          <p:cNvSpPr txBox="1">
            <a:spLocks noGrp="1"/>
          </p:cNvSpPr>
          <p:nvPr>
            <p:ph type="title" idx="2"/>
          </p:nvPr>
        </p:nvSpPr>
        <p:spPr>
          <a:xfrm>
            <a:off x="5177367" y="1602833"/>
            <a:ext cx="1837200" cy="161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pic>
        <p:nvPicPr>
          <p:cNvPr id="415" name="Google Shape;4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7836" flipH="1">
            <a:off x="6330004" y="760683"/>
            <a:ext cx="1306867" cy="14759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416" name="Google Shape;416;p45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rot="-1506996" flipH="1">
            <a:off x="12173426" y="-2258258"/>
            <a:ext cx="1978207" cy="22341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31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6527199" y="1114146"/>
            <a:ext cx="4491724" cy="4738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586623" y="1100045"/>
            <a:ext cx="4491724" cy="47389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CC060270-482F-A222-4D7A-2C217BF3FC5E}"/>
              </a:ext>
            </a:extLst>
          </p:cNvPr>
          <p:cNvSpPr/>
          <p:nvPr/>
        </p:nvSpPr>
        <p:spPr>
          <a:xfrm>
            <a:off x="7924800" y="5167413"/>
            <a:ext cx="848261" cy="848219"/>
          </a:xfrm>
          <a:prstGeom prst="ellipse">
            <a:avLst/>
          </a:prstGeom>
          <a:solidFill>
            <a:srgbClr val="4365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微软雅黑"/>
              <a:ea typeface="微软雅黑"/>
              <a:sym typeface="+mn-lt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9D4BCD67-F4B3-5951-1A93-89CD764D360B}"/>
              </a:ext>
            </a:extLst>
          </p:cNvPr>
          <p:cNvSpPr/>
          <p:nvPr/>
        </p:nvSpPr>
        <p:spPr>
          <a:xfrm>
            <a:off x="6337896" y="4319193"/>
            <a:ext cx="848261" cy="848219"/>
          </a:xfrm>
          <a:prstGeom prst="ellips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微软雅黑"/>
              <a:ea typeface="微软雅黑"/>
              <a:sym typeface="+mn-lt"/>
            </a:endParaRPr>
          </a:p>
        </p:txBody>
      </p:sp>
      <p:cxnSp>
        <p:nvCxnSpPr>
          <p:cNvPr id="3" name="Straight Connector 45">
            <a:extLst>
              <a:ext uri="{FF2B5EF4-FFF2-40B4-BE49-F238E27FC236}">
                <a16:creationId xmlns:a16="http://schemas.microsoft.com/office/drawing/2014/main" id="{D75EA0D4-AC7A-BA54-3E27-F81D7EC1B42C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7498913" y="1962680"/>
            <a:ext cx="819155" cy="3483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</a:ln>
          <a:effectLst/>
        </p:spPr>
      </p:cxnSp>
      <p:grpSp>
        <p:nvGrpSpPr>
          <p:cNvPr id="5" name="组合 52">
            <a:extLst>
              <a:ext uri="{FF2B5EF4-FFF2-40B4-BE49-F238E27FC236}">
                <a16:creationId xmlns:a16="http://schemas.microsoft.com/office/drawing/2014/main" id="{208F758C-2195-BF51-32CB-1F3B082D4700}"/>
              </a:ext>
            </a:extLst>
          </p:cNvPr>
          <p:cNvGrpSpPr/>
          <p:nvPr/>
        </p:nvGrpSpPr>
        <p:grpSpPr>
          <a:xfrm>
            <a:off x="7498914" y="1155455"/>
            <a:ext cx="114301" cy="4763591"/>
            <a:chOff x="4529137" y="1142992"/>
            <a:chExt cx="85726" cy="3572693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176CEE91-02C7-AB58-B4B7-DB82053D9752}"/>
                </a:ext>
              </a:extLst>
            </p:cNvPr>
            <p:cNvCxnSpPr/>
            <p:nvPr/>
          </p:nvCxnSpPr>
          <p:spPr>
            <a:xfrm rot="5400000">
              <a:off x="2785258" y="2928942"/>
              <a:ext cx="3572693" cy="79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  <a:headEnd type="oval" w="med" len="med"/>
              <a:tailEnd type="oval" w="med" len="med"/>
            </a:ln>
            <a:effectLst/>
          </p:spPr>
        </p:cxnSp>
        <p:sp>
          <p:nvSpPr>
            <p:cNvPr id="7" name="Oval 51">
              <a:extLst>
                <a:ext uri="{FF2B5EF4-FFF2-40B4-BE49-F238E27FC236}">
                  <a16:creationId xmlns:a16="http://schemas.microsoft.com/office/drawing/2014/main" id="{615AB15C-621D-D146-A9F8-497037D31AAB}"/>
                </a:ext>
              </a:extLst>
            </p:cNvPr>
            <p:cNvSpPr/>
            <p:nvPr/>
          </p:nvSpPr>
          <p:spPr>
            <a:xfrm>
              <a:off x="4529137" y="2774961"/>
              <a:ext cx="85726" cy="85726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  <a:ea typeface="微软雅黑"/>
                <a:sym typeface="+mn-lt"/>
              </a:endParaRPr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4857DE87-6B82-04E3-E123-2A99144E5B73}"/>
                </a:ext>
              </a:extLst>
            </p:cNvPr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  <a:ea typeface="微软雅黑"/>
                <a:sym typeface="+mn-lt"/>
              </a:endParaRPr>
            </a:p>
          </p:txBody>
        </p:sp>
        <p:sp>
          <p:nvSpPr>
            <p:cNvPr id="9" name="Oval 53">
              <a:extLst>
                <a:ext uri="{FF2B5EF4-FFF2-40B4-BE49-F238E27FC236}">
                  <a16:creationId xmlns:a16="http://schemas.microsoft.com/office/drawing/2014/main" id="{BE1B27D8-CCFD-9D88-9729-B88054964979}"/>
                </a:ext>
              </a:extLst>
            </p:cNvPr>
            <p:cNvSpPr/>
            <p:nvPr/>
          </p:nvSpPr>
          <p:spPr>
            <a:xfrm>
              <a:off x="4529137" y="3917960"/>
              <a:ext cx="85726" cy="85726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  <a:ea typeface="微软雅黑"/>
                <a:sym typeface="+mn-lt"/>
              </a:endParaRPr>
            </a:p>
          </p:txBody>
        </p:sp>
      </p:grpSp>
      <p:sp>
        <p:nvSpPr>
          <p:cNvPr id="10" name="Rectangle 32">
            <a:extLst>
              <a:ext uri="{FF2B5EF4-FFF2-40B4-BE49-F238E27FC236}">
                <a16:creationId xmlns:a16="http://schemas.microsoft.com/office/drawing/2014/main" id="{8D612DD0-1C90-5FA2-D5BC-45A21F9B1026}"/>
              </a:ext>
            </a:extLst>
          </p:cNvPr>
          <p:cNvSpPr/>
          <p:nvPr/>
        </p:nvSpPr>
        <p:spPr>
          <a:xfrm>
            <a:off x="9363820" y="4045554"/>
            <a:ext cx="2755241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sz="1600" b="1" dirty="0">
                <a:solidFill>
                  <a:prstClr val="black"/>
                </a:solidFill>
                <a:latin typeface="微软雅黑"/>
                <a:ea typeface="微软雅黑"/>
              </a:rPr>
              <a:t>Konversi</a:t>
            </a:r>
            <a:endParaRPr lang="id-ID" sz="1600" b="1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D532EF81-856B-AF79-C16B-5BC457AD1F6E}"/>
              </a:ext>
            </a:extLst>
          </p:cNvPr>
          <p:cNvSpPr/>
          <p:nvPr/>
        </p:nvSpPr>
        <p:spPr>
          <a:xfrm>
            <a:off x="3041416" y="4206620"/>
            <a:ext cx="2678640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 defTabSz="914377">
              <a:lnSpc>
                <a:spcPct val="150000"/>
              </a:lnSpc>
              <a:defRPr/>
            </a:pPr>
            <a:r>
              <a:rPr lang="en-US" sz="1600" b="1" dirty="0" err="1">
                <a:solidFill>
                  <a:prstClr val="black"/>
                </a:solidFill>
                <a:latin typeface="微软雅黑"/>
                <a:ea typeface="微软雅黑"/>
              </a:rPr>
              <a:t>Integrasi</a:t>
            </a:r>
            <a:endParaRPr lang="en-US" sz="1600" b="1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951DAF5E-DD12-0301-6E09-7CF877501663}"/>
              </a:ext>
            </a:extLst>
          </p:cNvPr>
          <p:cNvSpPr/>
          <p:nvPr/>
        </p:nvSpPr>
        <p:spPr>
          <a:xfrm>
            <a:off x="6357599" y="2308355"/>
            <a:ext cx="848261" cy="848219"/>
          </a:xfrm>
          <a:prstGeom prst="ellipse">
            <a:avLst/>
          </a:prstGeom>
          <a:solidFill>
            <a:srgbClr val="88B9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2400">
              <a:solidFill>
                <a:prstClr val="black">
                  <a:lumMod val="85000"/>
                  <a:lumOff val="15000"/>
                </a:prstClr>
              </a:solidFill>
              <a:latin typeface="微软雅黑"/>
              <a:ea typeface="微软雅黑"/>
              <a:sym typeface="+mn-lt"/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2821CB09-9DF4-BD0F-AC2D-6EC2F7A78337}"/>
              </a:ext>
            </a:extLst>
          </p:cNvPr>
          <p:cNvSpPr/>
          <p:nvPr/>
        </p:nvSpPr>
        <p:spPr>
          <a:xfrm>
            <a:off x="9363819" y="1012804"/>
            <a:ext cx="2530967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Konvensional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CC060270-482F-A222-4D7A-2C217BF3FC5E}"/>
              </a:ext>
            </a:extLst>
          </p:cNvPr>
          <p:cNvSpPr/>
          <p:nvPr/>
        </p:nvSpPr>
        <p:spPr>
          <a:xfrm>
            <a:off x="7772951" y="894848"/>
            <a:ext cx="848261" cy="848219"/>
          </a:xfrm>
          <a:prstGeom prst="ellipse">
            <a:avLst/>
          </a:prstGeom>
          <a:solidFill>
            <a:srgbClr val="4365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微软雅黑"/>
              <a:ea typeface="微软雅黑"/>
              <a:sym typeface="+mn-lt"/>
            </a:endParaRPr>
          </a:p>
        </p:txBody>
      </p:sp>
      <p:sp>
        <p:nvSpPr>
          <p:cNvPr id="41" name="文本框 48">
            <a:extLst>
              <a:ext uri="{FF2B5EF4-FFF2-40B4-BE49-F238E27FC236}">
                <a16:creationId xmlns:a16="http://schemas.microsoft.com/office/drawing/2014/main" id="{5C3212F3-97A5-9ED7-C409-8F0B660B2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325" y="371627"/>
            <a:ext cx="6853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377">
              <a:defRPr/>
            </a:pPr>
            <a:r>
              <a:rPr lang="en-US" sz="2800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微软雅黑"/>
              </a:rPr>
              <a:t>TRANSFORMASI PENILAIAN ANGKA KREDIT</a:t>
            </a:r>
            <a:endParaRPr lang="en-ID" sz="2800" i="1" dirty="0">
              <a:solidFill>
                <a:prstClr val="black"/>
              </a:solidFill>
            </a:endParaRPr>
          </a:p>
        </p:txBody>
      </p:sp>
      <p:sp>
        <p:nvSpPr>
          <p:cNvPr id="82" name="Oval 51">
            <a:extLst>
              <a:ext uri="{FF2B5EF4-FFF2-40B4-BE49-F238E27FC236}">
                <a16:creationId xmlns:a16="http://schemas.microsoft.com/office/drawing/2014/main" id="{C92DDA6A-BFC3-396D-E96A-24C1ECEC78FE}"/>
              </a:ext>
            </a:extLst>
          </p:cNvPr>
          <p:cNvSpPr/>
          <p:nvPr/>
        </p:nvSpPr>
        <p:spPr>
          <a:xfrm>
            <a:off x="7501956" y="4093412"/>
            <a:ext cx="114301" cy="114301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微软雅黑"/>
              <a:ea typeface="微软雅黑"/>
              <a:sym typeface="+mn-lt"/>
            </a:endParaRPr>
          </a:p>
        </p:txBody>
      </p:sp>
      <p:sp>
        <p:nvSpPr>
          <p:cNvPr id="83" name="Oval 51">
            <a:extLst>
              <a:ext uri="{FF2B5EF4-FFF2-40B4-BE49-F238E27FC236}">
                <a16:creationId xmlns:a16="http://schemas.microsoft.com/office/drawing/2014/main" id="{6E0DE00D-A6B4-7BE2-7BD3-14814A3D9F43}"/>
              </a:ext>
            </a:extLst>
          </p:cNvPr>
          <p:cNvSpPr/>
          <p:nvPr/>
        </p:nvSpPr>
        <p:spPr>
          <a:xfrm>
            <a:off x="7494415" y="2605112"/>
            <a:ext cx="114301" cy="114301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微软雅黑"/>
              <a:ea typeface="微软雅黑"/>
              <a:sym typeface="+mn-lt"/>
            </a:endParaRPr>
          </a:p>
        </p:txBody>
      </p:sp>
      <p:cxnSp>
        <p:nvCxnSpPr>
          <p:cNvPr id="95" name="Straight Connector 45">
            <a:extLst>
              <a:ext uri="{FF2B5EF4-FFF2-40B4-BE49-F238E27FC236}">
                <a16:creationId xmlns:a16="http://schemas.microsoft.com/office/drawing/2014/main" id="{72EA61A8-E7AC-8E41-324F-C7016783AE47}"/>
              </a:ext>
            </a:extLst>
          </p:cNvPr>
          <p:cNvCxnSpPr>
            <a:cxnSpLocks/>
          </p:cNvCxnSpPr>
          <p:nvPr/>
        </p:nvCxnSpPr>
        <p:spPr>
          <a:xfrm>
            <a:off x="6711418" y="3380809"/>
            <a:ext cx="782997" cy="9241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</a:ln>
          <a:effectLst/>
        </p:spPr>
      </p:cxnSp>
      <p:sp>
        <p:nvSpPr>
          <p:cNvPr id="98" name="TextBox 60">
            <a:extLst>
              <a:ext uri="{FF2B5EF4-FFF2-40B4-BE49-F238E27FC236}">
                <a16:creationId xmlns:a16="http://schemas.microsoft.com/office/drawing/2014/main" id="{EDC1CF13-CE99-7A80-7A9A-548DED43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067" y="1024537"/>
            <a:ext cx="2000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0" rIns="91438" bIns="0" anchor="ctr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121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altLang="ko-KR" sz="4000" b="1" dirty="0">
                <a:solidFill>
                  <a:srgbClr val="FFFF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endParaRPr lang="en-US" altLang="ko-KR" sz="4000" b="1" dirty="0">
              <a:solidFill>
                <a:srgbClr val="FFFFFF"/>
              </a:solidFill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1" name="TextBox 60">
            <a:extLst>
              <a:ext uri="{FF2B5EF4-FFF2-40B4-BE49-F238E27FC236}">
                <a16:creationId xmlns:a16="http://schemas.microsoft.com/office/drawing/2014/main" id="{6664BD2D-70D9-684E-FBC8-C40DE70C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016" y="2411637"/>
            <a:ext cx="2000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0" rIns="91438" bIns="0" anchor="ctr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121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4000" b="1" dirty="0">
                <a:solidFill>
                  <a:srgbClr val="FFFF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" name="TextBox 60">
            <a:extLst>
              <a:ext uri="{FF2B5EF4-FFF2-40B4-BE49-F238E27FC236}">
                <a16:creationId xmlns:a16="http://schemas.microsoft.com/office/drawing/2014/main" id="{013F840F-FD9F-82C9-78D1-905957DAD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057" y="5293582"/>
            <a:ext cx="2000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0" rIns="91438" bIns="0" anchor="ctr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121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4000" b="1" dirty="0">
                <a:solidFill>
                  <a:srgbClr val="FFFF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1A0CB255-1990-2112-5F1C-3EE17461B628}"/>
              </a:ext>
            </a:extLst>
          </p:cNvPr>
          <p:cNvSpPr/>
          <p:nvPr/>
        </p:nvSpPr>
        <p:spPr>
          <a:xfrm>
            <a:off x="8842210" y="1375520"/>
            <a:ext cx="3157177" cy="203132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AK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besar-besar</a:t>
            </a:r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Kegiatan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dari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butir-butir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kegiatan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terdiri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unsur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utama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unsur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penunjang</a:t>
            </a:r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Ak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dinilai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oleh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tim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penilai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dg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usulan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DUPAK</a:t>
            </a:r>
          </a:p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Kelebihan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AK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terus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dikumulatifkan</a:t>
            </a:r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6" name="TextBox 60">
            <a:extLst>
              <a:ext uri="{FF2B5EF4-FFF2-40B4-BE49-F238E27FC236}">
                <a16:creationId xmlns:a16="http://schemas.microsoft.com/office/drawing/2014/main" id="{6664BD2D-70D9-684E-FBC8-C40DE70C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013" y="4438796"/>
            <a:ext cx="2000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0" rIns="91438" bIns="0" anchor="ctr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121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4000" b="1" dirty="0">
                <a:solidFill>
                  <a:srgbClr val="FFFF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D532EF81-856B-AF79-C16B-5BC457AD1F6E}"/>
              </a:ext>
            </a:extLst>
          </p:cNvPr>
          <p:cNvSpPr/>
          <p:nvPr/>
        </p:nvSpPr>
        <p:spPr>
          <a:xfrm>
            <a:off x="2770352" y="1430994"/>
            <a:ext cx="2678640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 defTabSz="914377">
              <a:lnSpc>
                <a:spcPct val="150000"/>
              </a:lnSpc>
              <a:defRPr/>
            </a:pPr>
            <a:r>
              <a:rPr lang="en-US" sz="1600" b="1" dirty="0" err="1">
                <a:solidFill>
                  <a:prstClr val="black"/>
                </a:solidFill>
                <a:latin typeface="微软雅黑"/>
                <a:ea typeface="微软雅黑"/>
              </a:rPr>
              <a:t>Konversi</a:t>
            </a:r>
            <a:r>
              <a:rPr lang="en-US" sz="1600" b="1" dirty="0">
                <a:solidFill>
                  <a:prstClr val="black"/>
                </a:solidFill>
                <a:latin typeface="微软雅黑"/>
                <a:ea typeface="微软雅黑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微软雅黑"/>
                <a:ea typeface="微软雅黑"/>
              </a:rPr>
              <a:t>Versi</a:t>
            </a:r>
            <a:r>
              <a:rPr lang="en-US" sz="1600" b="1" dirty="0">
                <a:solidFill>
                  <a:prstClr val="black"/>
                </a:solidFill>
                <a:latin typeface="微软雅黑"/>
                <a:ea typeface="微软雅黑"/>
              </a:rPr>
              <a:t> 1</a:t>
            </a: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1A0CB255-1990-2112-5F1C-3EE17461B628}"/>
              </a:ext>
            </a:extLst>
          </p:cNvPr>
          <p:cNvSpPr/>
          <p:nvPr/>
        </p:nvSpPr>
        <p:spPr>
          <a:xfrm>
            <a:off x="3242789" y="1829082"/>
            <a:ext cx="2635568" cy="2308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AK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kecil-kecil</a:t>
            </a:r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Kegiatan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Butir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perpaket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dituangkan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di SKP</a:t>
            </a:r>
          </a:p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AK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dinilai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oleh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ti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m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penilai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dg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mengkonversi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Sebutan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Kinerja</a:t>
            </a:r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Kelebihan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AK,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diperhitungkan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masih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dlm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jenjang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yang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sama</a:t>
            </a:r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1A0CB255-1990-2112-5F1C-3EE17461B628}"/>
              </a:ext>
            </a:extLst>
          </p:cNvPr>
          <p:cNvSpPr/>
          <p:nvPr/>
        </p:nvSpPr>
        <p:spPr>
          <a:xfrm>
            <a:off x="2518269" y="4552515"/>
            <a:ext cx="3819628" cy="203132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AK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kecil-kecil</a:t>
            </a:r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kegiatan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dari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butir2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kegiatan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yg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merupakan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cascading PK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atasan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yg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dituangkan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di SKP</a:t>
            </a:r>
          </a:p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AK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dinilai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oleh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ti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m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penilai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dg 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formulasi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Integrasi</a:t>
            </a:r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Kelebihan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AK,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diperhitungkan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masih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dlm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jenjang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yang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sama</a:t>
            </a:r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6" name="TextBox 60">
            <a:extLst>
              <a:ext uri="{FF2B5EF4-FFF2-40B4-BE49-F238E27FC236}">
                <a16:creationId xmlns:a16="http://schemas.microsoft.com/office/drawing/2014/main" id="{EDC1CF13-CE99-7A80-7A9A-548DED43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461" y="4757765"/>
            <a:ext cx="2000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0" rIns="91438" bIns="0" anchor="ctr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121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4000" b="1" dirty="0">
                <a:solidFill>
                  <a:srgbClr val="FFFF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Rectangle 36">
            <a:extLst>
              <a:ext uri="{FF2B5EF4-FFF2-40B4-BE49-F238E27FC236}">
                <a16:creationId xmlns:a16="http://schemas.microsoft.com/office/drawing/2014/main" id="{1A0CB255-1990-2112-5F1C-3EE17461B628}"/>
              </a:ext>
            </a:extLst>
          </p:cNvPr>
          <p:cNvSpPr/>
          <p:nvPr/>
        </p:nvSpPr>
        <p:spPr>
          <a:xfrm>
            <a:off x="8843571" y="4412573"/>
            <a:ext cx="3155816" cy="2308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AK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kecil-kecil</a:t>
            </a:r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kegiatan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hasil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dari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dialog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kinerja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yg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merupakan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cascading PK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atasan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yg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dituangkan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di SKP</a:t>
            </a:r>
          </a:p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AK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dinilai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oleh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atasan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langsung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melalui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konversi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predikat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kinerja</a:t>
            </a:r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marL="285744" indent="-285744" defTabSz="914377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Kelebihan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AK,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diperhitungkan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masih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dlm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jenjang</a:t>
            </a: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 yang </a:t>
            </a:r>
            <a:r>
              <a:rPr lang="en-US" altLang="zh-CN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sama</a:t>
            </a:r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7" y="304800"/>
            <a:ext cx="908875" cy="6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1131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DF61EEA-9053-49CA-B177-95AFFA29EABE}"/>
              </a:ext>
            </a:extLst>
          </p:cNvPr>
          <p:cNvSpPr txBox="1"/>
          <p:nvPr/>
        </p:nvSpPr>
        <p:spPr>
          <a:xfrm>
            <a:off x="6712351" y="4582541"/>
            <a:ext cx="199749" cy="230832"/>
          </a:xfrm>
          <a:prstGeom prst="rect">
            <a:avLst/>
          </a:prstGeom>
          <a:noFill/>
        </p:spPr>
        <p:txBody>
          <a:bodyPr wrap="square" lIns="91438" tIns="0" rIns="91438" bIns="0" rtlCol="0" anchor="ctr">
            <a:spAutoFit/>
          </a:bodyPr>
          <a:lstStyle/>
          <a:p>
            <a:pPr algn="ctr" defTabSz="1219140">
              <a:defRPr/>
            </a:pPr>
            <a:r>
              <a:rPr lang="en-US" altLang="ko-KR" sz="1500" b="1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21317" y="-7471"/>
            <a:ext cx="5523060" cy="6883400"/>
          </a:xfrm>
          <a:prstGeom prst="rect">
            <a:avLst/>
          </a:prstGeom>
          <a:gradFill flip="none" rotWithShape="1">
            <a:gsLst>
              <a:gs pos="6000">
                <a:schemeClr val="tx2">
                  <a:shade val="30000"/>
                  <a:satMod val="115000"/>
                </a:schemeClr>
              </a:gs>
              <a:gs pos="0">
                <a:schemeClr val="bg1"/>
              </a:gs>
              <a:gs pos="37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defRPr/>
            </a:pPr>
            <a:endParaRPr lang="id-ID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40" name="直接连接符 17">
            <a:extLst>
              <a:ext uri="{FF2B5EF4-FFF2-40B4-BE49-F238E27FC236}">
                <a16:creationId xmlns:a16="http://schemas.microsoft.com/office/drawing/2014/main" id="{A80C789A-CBF1-412A-A586-B5479B978999}"/>
              </a:ext>
            </a:extLst>
          </p:cNvPr>
          <p:cNvCxnSpPr/>
          <p:nvPr/>
        </p:nvCxnSpPr>
        <p:spPr>
          <a:xfrm>
            <a:off x="5966275" y="6273800"/>
            <a:ext cx="5994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00101" y="1054100"/>
            <a:ext cx="4383900" cy="830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914178">
              <a:defRPr/>
            </a:pPr>
            <a:r>
              <a:rPr lang="en-US" altLang="zh-CN" sz="2400" b="1" dirty="0" err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Penyesuaian</a:t>
            </a:r>
            <a:r>
              <a: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AK </a:t>
            </a:r>
            <a:r>
              <a:rPr lang="en-US" altLang="zh-CN" sz="2400" b="1" dirty="0" err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Konvensional</a:t>
            </a:r>
            <a:r>
              <a: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ke Integrasi</a:t>
            </a:r>
            <a:endParaRPr lang="en-GB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23333" r="52500" b="23305"/>
          <a:stretch/>
        </p:blipFill>
        <p:spPr>
          <a:xfrm>
            <a:off x="-21319" y="2660665"/>
            <a:ext cx="5542728" cy="376437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89D04D66-6694-4959-9C8E-D3B726ACDA8F}"/>
              </a:ext>
            </a:extLst>
          </p:cNvPr>
          <p:cNvSpPr/>
          <p:nvPr/>
        </p:nvSpPr>
        <p:spPr>
          <a:xfrm>
            <a:off x="5892801" y="704849"/>
            <a:ext cx="6299201" cy="13346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defRPr/>
            </a:pPr>
            <a:endParaRPr lang="ko-KR" altLang="en-US" sz="27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0A5355-BBDA-4202-BF09-294A661B7518}"/>
              </a:ext>
            </a:extLst>
          </p:cNvPr>
          <p:cNvSpPr txBox="1"/>
          <p:nvPr/>
        </p:nvSpPr>
        <p:spPr>
          <a:xfrm>
            <a:off x="6085502" y="1164440"/>
            <a:ext cx="5496900" cy="4154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9140">
              <a:defRPr/>
            </a:pPr>
            <a:r>
              <a:rPr lang="en-US" sz="2700" dirty="0">
                <a:solidFill>
                  <a:prstClr val="black"/>
                </a:solidFill>
              </a:rPr>
              <a:t>5 </a:t>
            </a:r>
            <a:r>
              <a:rPr lang="en-US" sz="2700" dirty="0" err="1">
                <a:solidFill>
                  <a:prstClr val="black"/>
                </a:solidFill>
              </a:rPr>
              <a:t>kondisi</a:t>
            </a:r>
            <a:r>
              <a:rPr lang="en-US" sz="2700" dirty="0">
                <a:solidFill>
                  <a:prstClr val="black"/>
                </a:solidFill>
              </a:rPr>
              <a:t> AK </a:t>
            </a:r>
            <a:r>
              <a:rPr lang="en-US" sz="2700" dirty="0" err="1">
                <a:solidFill>
                  <a:prstClr val="black"/>
                </a:solidFill>
              </a:rPr>
              <a:t>Konvensional</a:t>
            </a:r>
            <a:r>
              <a:rPr lang="en-US" sz="27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48024" y="2267949"/>
            <a:ext cx="4950117" cy="430887"/>
            <a:chOff x="4925506" y="1895128"/>
            <a:chExt cx="3712588" cy="3231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DFB2696-ACB8-457B-87F4-A40228CC2A3B}"/>
                </a:ext>
              </a:extLst>
            </p:cNvPr>
            <p:cNvSpPr txBox="1"/>
            <p:nvPr/>
          </p:nvSpPr>
          <p:spPr>
            <a:xfrm>
              <a:off x="5281872" y="1906673"/>
              <a:ext cx="3356222" cy="3000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178">
                <a:defRPr/>
              </a:pPr>
              <a:r>
                <a:rPr lang="en-US" altLang="zh-CN" sz="2000" b="1" dirty="0" err="1">
                  <a:solidFill>
                    <a:srgbClr val="5C5C5C"/>
                  </a:solidFill>
                </a:rPr>
                <a:t>Pangkat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,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jenjang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,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dan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AK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Sesuai</a:t>
              </a:r>
              <a:endParaRPr lang="id-ID" altLang="zh-CN" sz="2000" b="1" dirty="0">
                <a:solidFill>
                  <a:srgbClr val="5C5C5C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925506" y="1895128"/>
              <a:ext cx="323165" cy="323165"/>
              <a:chOff x="4925506" y="1895128"/>
              <a:chExt cx="323165" cy="323165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27DDB29-5DF4-418C-9219-E3627064398E}"/>
                  </a:ext>
                </a:extLst>
              </p:cNvPr>
              <p:cNvSpPr/>
              <p:nvPr/>
            </p:nvSpPr>
            <p:spPr>
              <a:xfrm>
                <a:off x="4925506" y="1895128"/>
                <a:ext cx="323165" cy="323165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40">
                  <a:defRPr/>
                </a:pPr>
                <a:endParaRPr lang="ko-KR" altLang="en-US" sz="27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C9D93B-2A54-4CAF-8263-CAD95C8C088B}"/>
                  </a:ext>
                </a:extLst>
              </p:cNvPr>
              <p:cNvSpPr txBox="1"/>
              <p:nvPr/>
            </p:nvSpPr>
            <p:spPr>
              <a:xfrm>
                <a:off x="5012182" y="1958098"/>
                <a:ext cx="149812" cy="17312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 defTabSz="1219140">
                  <a:defRPr/>
                </a:pPr>
                <a:r>
                  <a:rPr lang="en-US" altLang="ko-KR" sz="1500" b="1" dirty="0"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248025" y="3772078"/>
            <a:ext cx="5486775" cy="707887"/>
            <a:chOff x="4925506" y="2479907"/>
            <a:chExt cx="4115082" cy="53091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CF1BDB9-E226-45B6-9693-F1078C54221B}"/>
                </a:ext>
              </a:extLst>
            </p:cNvPr>
            <p:cNvSpPr txBox="1"/>
            <p:nvPr/>
          </p:nvSpPr>
          <p:spPr>
            <a:xfrm>
              <a:off x="5281872" y="2479907"/>
              <a:ext cx="3758716" cy="530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178">
                <a:defRPr/>
              </a:pPr>
              <a:r>
                <a:rPr lang="en-US" altLang="zh-CN" sz="2000" b="1" dirty="0" err="1">
                  <a:solidFill>
                    <a:srgbClr val="5C5C5C"/>
                  </a:solidFill>
                </a:rPr>
                <a:t>Pangkat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,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dan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Jenjang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sesuai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,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namun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AK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kurang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pada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jenjangnya</a:t>
              </a:r>
              <a:endParaRPr lang="id-ID" altLang="zh-CN" sz="2000" b="1" dirty="0">
                <a:solidFill>
                  <a:srgbClr val="5C5C5C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925506" y="2583777"/>
              <a:ext cx="323165" cy="323165"/>
              <a:chOff x="4925506" y="2583777"/>
              <a:chExt cx="323165" cy="32316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405FC64-F148-4093-9621-B27C541CAB65}"/>
                  </a:ext>
                </a:extLst>
              </p:cNvPr>
              <p:cNvSpPr/>
              <p:nvPr/>
            </p:nvSpPr>
            <p:spPr>
              <a:xfrm>
                <a:off x="4925506" y="2583777"/>
                <a:ext cx="323165" cy="323165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40">
                  <a:defRPr/>
                </a:pPr>
                <a:endParaRPr lang="ko-KR" altLang="en-US" sz="27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1BEAD63-2330-454A-9CFB-8A1115E0626D}"/>
                  </a:ext>
                </a:extLst>
              </p:cNvPr>
              <p:cNvSpPr txBox="1"/>
              <p:nvPr/>
            </p:nvSpPr>
            <p:spPr>
              <a:xfrm>
                <a:off x="5012183" y="2658799"/>
                <a:ext cx="149812" cy="173123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 defTabSz="1219140">
                  <a:defRPr/>
                </a:pPr>
                <a:r>
                  <a:rPr lang="en-US" altLang="ko-KR" sz="1500" b="1" dirty="0"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255814" y="4648203"/>
            <a:ext cx="4950117" cy="707887"/>
            <a:chOff x="4925506" y="3196571"/>
            <a:chExt cx="3712588" cy="53091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D7980B7-CC95-4D10-86B9-FEB039A864F0}"/>
                </a:ext>
              </a:extLst>
            </p:cNvPr>
            <p:cNvSpPr txBox="1"/>
            <p:nvPr/>
          </p:nvSpPr>
          <p:spPr>
            <a:xfrm>
              <a:off x="5281872" y="3196571"/>
              <a:ext cx="3356222" cy="530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178">
                <a:defRPr/>
              </a:pPr>
              <a:r>
                <a:rPr lang="en-US" altLang="zh-CN" sz="2000" b="1" dirty="0" err="1">
                  <a:solidFill>
                    <a:srgbClr val="5C5C5C"/>
                  </a:solidFill>
                </a:rPr>
                <a:t>Jenjang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Lebih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tinggi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dari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Pangkatnya</a:t>
              </a:r>
              <a:endParaRPr lang="id-ID" altLang="zh-CN" sz="2000" b="1" dirty="0">
                <a:solidFill>
                  <a:srgbClr val="5C5C5C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25506" y="3315039"/>
              <a:ext cx="323165" cy="323165"/>
              <a:chOff x="4925506" y="3315039"/>
              <a:chExt cx="323165" cy="323165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542F175-5ADF-4773-8966-3DE247500F3A}"/>
                  </a:ext>
                </a:extLst>
              </p:cNvPr>
              <p:cNvSpPr/>
              <p:nvPr/>
            </p:nvSpPr>
            <p:spPr>
              <a:xfrm>
                <a:off x="4925506" y="3315039"/>
                <a:ext cx="323165" cy="323165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40">
                  <a:defRPr/>
                </a:pPr>
                <a:endParaRPr lang="ko-KR" altLang="en-US" sz="27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AF91C68-79E1-4E39-92A6-6415534A2A32}"/>
                  </a:ext>
                </a:extLst>
              </p:cNvPr>
              <p:cNvSpPr txBox="1"/>
              <p:nvPr/>
            </p:nvSpPr>
            <p:spPr>
              <a:xfrm>
                <a:off x="5012183" y="3380468"/>
                <a:ext cx="149812" cy="17312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 defTabSz="1219140">
                  <a:defRPr/>
                </a:pPr>
                <a:r>
                  <a:rPr lang="en-US" altLang="ko-KR" sz="1500" b="1" dirty="0"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262538" y="5340452"/>
            <a:ext cx="4950117" cy="707887"/>
            <a:chOff x="4925506" y="3895119"/>
            <a:chExt cx="3712588" cy="53091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A788C67-74C9-4165-91AC-BB4CE29FF5CC}"/>
                </a:ext>
              </a:extLst>
            </p:cNvPr>
            <p:cNvSpPr txBox="1"/>
            <p:nvPr/>
          </p:nvSpPr>
          <p:spPr>
            <a:xfrm>
              <a:off x="5281872" y="3895119"/>
              <a:ext cx="3356222" cy="530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178">
                <a:defRPr/>
              </a:pPr>
              <a:r>
                <a:rPr lang="en-US" altLang="zh-CN" sz="2000" b="1" dirty="0" err="1">
                  <a:solidFill>
                    <a:srgbClr val="5C5C5C"/>
                  </a:solidFill>
                </a:rPr>
                <a:t>Jenjang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Lebih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Rendah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dari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pangkatnya</a:t>
              </a:r>
              <a:endParaRPr lang="id-ID" altLang="zh-CN" sz="2000" b="1" dirty="0">
                <a:solidFill>
                  <a:srgbClr val="5C5C5C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925506" y="3998990"/>
              <a:ext cx="323165" cy="323165"/>
              <a:chOff x="4925506" y="3998990"/>
              <a:chExt cx="323165" cy="323165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DE22DFC-5D05-433A-92BC-CCF500779442}"/>
                  </a:ext>
                </a:extLst>
              </p:cNvPr>
              <p:cNvSpPr/>
              <p:nvPr/>
            </p:nvSpPr>
            <p:spPr>
              <a:xfrm>
                <a:off x="4925506" y="3998990"/>
                <a:ext cx="323165" cy="323165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40">
                  <a:defRPr/>
                </a:pPr>
                <a:endParaRPr lang="ko-KR" altLang="en-US" sz="27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1A6308-F9ED-425B-B242-C202884EFC46}"/>
                  </a:ext>
                </a:extLst>
              </p:cNvPr>
              <p:cNvSpPr txBox="1"/>
              <p:nvPr/>
            </p:nvSpPr>
            <p:spPr>
              <a:xfrm>
                <a:off x="5012183" y="4074012"/>
                <a:ext cx="149812" cy="17312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 defTabSz="1219140">
                  <a:defRPr/>
                </a:pPr>
                <a:r>
                  <a:rPr lang="en-US" altLang="ko-KR" sz="1500" b="1" dirty="0"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37036B-F2C0-8C30-C587-C7CC7C4512AA}"/>
              </a:ext>
            </a:extLst>
          </p:cNvPr>
          <p:cNvGrpSpPr/>
          <p:nvPr/>
        </p:nvGrpSpPr>
        <p:grpSpPr>
          <a:xfrm>
            <a:off x="6248025" y="2844301"/>
            <a:ext cx="5486775" cy="707886"/>
            <a:chOff x="6248023" y="2830852"/>
            <a:chExt cx="5486775" cy="7078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DCB842-BF5E-2371-68CB-7DAF4BCC96C2}"/>
                </a:ext>
              </a:extLst>
            </p:cNvPr>
            <p:cNvSpPr txBox="1"/>
            <p:nvPr/>
          </p:nvSpPr>
          <p:spPr>
            <a:xfrm>
              <a:off x="6723178" y="2830852"/>
              <a:ext cx="5011620" cy="7078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178">
                <a:defRPr/>
              </a:pPr>
              <a:r>
                <a:rPr lang="en-US" altLang="zh-CN" sz="2000" b="1" dirty="0" err="1">
                  <a:solidFill>
                    <a:srgbClr val="5C5C5C"/>
                  </a:solidFill>
                </a:rPr>
                <a:t>Pangkat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,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dan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Jenjang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sesuai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,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namun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AK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berlebih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pada</a:t>
              </a:r>
              <a:r>
                <a:rPr lang="en-US" altLang="zh-CN" sz="2000" b="1" dirty="0">
                  <a:solidFill>
                    <a:srgbClr val="5C5C5C"/>
                  </a:solidFill>
                </a:rPr>
                <a:t> </a:t>
              </a:r>
              <a:r>
                <a:rPr lang="en-US" altLang="zh-CN" sz="2000" b="1" dirty="0" err="1">
                  <a:solidFill>
                    <a:srgbClr val="5C5C5C"/>
                  </a:solidFill>
                </a:rPr>
                <a:t>jenjangnya</a:t>
              </a:r>
              <a:endParaRPr lang="id-ID" altLang="zh-CN" sz="2000" b="1" dirty="0">
                <a:solidFill>
                  <a:srgbClr val="5C5C5C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73191F-8C2C-5B1E-6524-1A785D596C79}"/>
                </a:ext>
              </a:extLst>
            </p:cNvPr>
            <p:cNvSpPr/>
            <p:nvPr/>
          </p:nvSpPr>
          <p:spPr>
            <a:xfrm>
              <a:off x="6248023" y="2969343"/>
              <a:ext cx="430887" cy="430887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40">
                <a:defRPr/>
              </a:pPr>
              <a:endParaRPr lang="ko-KR" altLang="en-US" sz="27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0C19F7-6DAA-A8D3-096B-BD3B953C7E68}"/>
                </a:ext>
              </a:extLst>
            </p:cNvPr>
            <p:cNvSpPr txBox="1"/>
            <p:nvPr/>
          </p:nvSpPr>
          <p:spPr>
            <a:xfrm>
              <a:off x="6363592" y="3069372"/>
              <a:ext cx="199749" cy="2308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 defTabSz="1219140">
                <a:defRPr/>
              </a:pPr>
              <a:r>
                <a:rPr lang="en-US" altLang="ko-KR" sz="1500" b="1" dirty="0">
                  <a:cs typeface="Arial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3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DF61EEA-9053-49CA-B177-95AFFA29EABE}"/>
              </a:ext>
            </a:extLst>
          </p:cNvPr>
          <p:cNvSpPr txBox="1"/>
          <p:nvPr/>
        </p:nvSpPr>
        <p:spPr>
          <a:xfrm>
            <a:off x="6712351" y="4582541"/>
            <a:ext cx="199749" cy="230832"/>
          </a:xfrm>
          <a:prstGeom prst="rect">
            <a:avLst/>
          </a:prstGeom>
          <a:noFill/>
        </p:spPr>
        <p:txBody>
          <a:bodyPr wrap="square" lIns="91438" tIns="0" rIns="91438" bIns="0" rtlCol="0" anchor="ctr">
            <a:spAutoFit/>
          </a:bodyPr>
          <a:lstStyle/>
          <a:p>
            <a:pPr algn="ctr" defTabSz="1219140">
              <a:defRPr/>
            </a:pPr>
            <a:r>
              <a:rPr lang="en-US" altLang="ko-KR" sz="1500" b="1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21317" y="-7471"/>
            <a:ext cx="5523060" cy="6883400"/>
          </a:xfrm>
          <a:prstGeom prst="rect">
            <a:avLst/>
          </a:prstGeom>
          <a:gradFill flip="none" rotWithShape="1">
            <a:gsLst>
              <a:gs pos="6000">
                <a:schemeClr val="tx2">
                  <a:shade val="30000"/>
                  <a:satMod val="115000"/>
                </a:schemeClr>
              </a:gs>
              <a:gs pos="0">
                <a:schemeClr val="bg1"/>
              </a:gs>
              <a:gs pos="37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defRPr/>
            </a:pPr>
            <a:endParaRPr lang="id-ID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40" name="直接连接符 17">
            <a:extLst>
              <a:ext uri="{FF2B5EF4-FFF2-40B4-BE49-F238E27FC236}">
                <a16:creationId xmlns:a16="http://schemas.microsoft.com/office/drawing/2014/main" id="{A80C789A-CBF1-412A-A586-B5479B978999}"/>
              </a:ext>
            </a:extLst>
          </p:cNvPr>
          <p:cNvCxnSpPr/>
          <p:nvPr/>
        </p:nvCxnSpPr>
        <p:spPr>
          <a:xfrm>
            <a:off x="5966275" y="6273800"/>
            <a:ext cx="5994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6093" y="953169"/>
            <a:ext cx="4867908" cy="70788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914178">
              <a:defRPr/>
            </a:pPr>
            <a:r>
              <a:rPr lang="en-US" altLang="zh-CN" sz="2000" b="1" dirty="0" err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Formulasi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Penyesuaian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AK </a:t>
            </a:r>
            <a:r>
              <a:rPr lang="en-US" altLang="zh-CN" sz="2000" b="1" dirty="0" err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Konvensional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ke Integrasi</a:t>
            </a:r>
            <a:endParaRPr lang="en-GB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D04D66-6694-4959-9C8E-D3B726ACDA8F}"/>
              </a:ext>
            </a:extLst>
          </p:cNvPr>
          <p:cNvSpPr/>
          <p:nvPr/>
        </p:nvSpPr>
        <p:spPr>
          <a:xfrm>
            <a:off x="5892801" y="704849"/>
            <a:ext cx="6299201" cy="13346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defRPr/>
            </a:pPr>
            <a:endParaRPr lang="ko-KR" altLang="en-US" sz="27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83046" y="2039525"/>
            <a:ext cx="6184788" cy="343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7" y="2181640"/>
            <a:ext cx="5523060" cy="3158808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6364077" y="903761"/>
            <a:ext cx="5564609" cy="945884"/>
          </a:xfrm>
          <a:prstGeom prst="roundRect">
            <a:avLst/>
          </a:prstGeom>
          <a:noFill/>
          <a:ln>
            <a:solidFill>
              <a:srgbClr val="FD98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defRPr/>
            </a:pPr>
            <a:endParaRPr lang="id-ID" sz="240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189546" y="1153224"/>
            <a:ext cx="7641375" cy="354416"/>
            <a:chOff x="5395463" y="2020363"/>
            <a:chExt cx="7641374" cy="354415"/>
          </a:xfrm>
        </p:grpSpPr>
        <p:sp>
          <p:nvSpPr>
            <p:cNvPr id="38" name="Rectangle 37"/>
            <p:cNvSpPr/>
            <p:nvPr/>
          </p:nvSpPr>
          <p:spPr>
            <a:xfrm>
              <a:off x="8062836" y="2020363"/>
              <a:ext cx="4974001" cy="323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098" lvl="3" algn="ctr" defTabSz="1219140">
                <a:buSzPts val="1200"/>
                <a:defRPr/>
              </a:pPr>
              <a:r>
                <a:rPr lang="en-US" sz="1500" b="1" dirty="0">
                  <a:ea typeface="Calibri"/>
                  <a:cs typeface="Calibri"/>
                  <a:sym typeface="Calibri"/>
                </a:rPr>
                <a:t>  - </a:t>
              </a:r>
              <a:endParaRPr lang="id-ID" sz="1500" b="1" dirty="0"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78244" y="2030974"/>
              <a:ext cx="1370888" cy="323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40">
                <a:defRPr/>
              </a:pPr>
              <a:r>
                <a:rPr lang="id-ID" sz="1500" b="1" dirty="0">
                  <a:ea typeface="Calibri"/>
                  <a:cs typeface="Calibri"/>
                  <a:sym typeface="Calibri"/>
                </a:rPr>
                <a:t>AK Integrasi </a:t>
              </a:r>
              <a:endParaRPr lang="id-ID" sz="15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931605" y="2033715"/>
              <a:ext cx="3930701" cy="323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40">
                <a:defRPr/>
              </a:pPr>
              <a:r>
                <a:rPr lang="id-ID" sz="1500" b="1" dirty="0">
                  <a:ea typeface="Calibri"/>
                  <a:cs typeface="Calibri"/>
                  <a:sym typeface="Calibri"/>
                </a:rPr>
                <a:t>Akumulasi AK konvensiona</a:t>
              </a:r>
              <a:r>
                <a:rPr lang="en-US" sz="1500" b="1" dirty="0">
                  <a:ea typeface="Calibri"/>
                  <a:cs typeface="Calibri"/>
                  <a:sym typeface="Calibri"/>
                </a:rPr>
                <a:t>l</a:t>
              </a:r>
              <a:r>
                <a:rPr lang="id-ID" sz="1500" b="1" dirty="0">
                  <a:ea typeface="Calibri"/>
                  <a:cs typeface="Calibri"/>
                  <a:sym typeface="Calibri"/>
                </a:rPr>
                <a:t> </a:t>
              </a:r>
              <a:endParaRPr lang="id-ID" sz="15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641760" y="2030974"/>
              <a:ext cx="1180131" cy="323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40">
                <a:defRPr/>
              </a:pPr>
              <a:r>
                <a:rPr lang="id-ID" sz="1500" b="1" dirty="0">
                  <a:ea typeface="Calibri"/>
                  <a:cs typeface="Calibri"/>
                  <a:sym typeface="Calibri"/>
                </a:rPr>
                <a:t>Nilai Dasar</a:t>
              </a:r>
              <a:endParaRPr lang="id-ID" sz="15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5463" y="2051614"/>
              <a:ext cx="4974001" cy="323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098" lvl="3" algn="ctr" defTabSz="1219140">
                <a:buSzPts val="1200"/>
                <a:defRPr/>
              </a:pPr>
              <a:r>
                <a:rPr lang="id-ID" sz="1500" b="1" dirty="0">
                  <a:ea typeface="Calibri"/>
                  <a:cs typeface="Calibri"/>
                  <a:sym typeface="Calibri"/>
                </a:rPr>
                <a:t>=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47700" y="2136625"/>
            <a:ext cx="5804418" cy="3231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500" dirty="0" err="1"/>
              <a:t>Contoh</a:t>
            </a:r>
            <a:r>
              <a:rPr lang="en-US" sz="1500" dirty="0"/>
              <a:t> </a:t>
            </a:r>
            <a:r>
              <a:rPr lang="en-US" sz="1500" dirty="0" err="1"/>
              <a:t>Tabel</a:t>
            </a:r>
            <a:r>
              <a:rPr lang="en-US" sz="1500" dirty="0"/>
              <a:t> Nilai Dasar, </a:t>
            </a:r>
            <a:r>
              <a:rPr lang="en-US" sz="1500" dirty="0" err="1"/>
              <a:t>bagi</a:t>
            </a:r>
            <a:r>
              <a:rPr lang="en-US" sz="1500" dirty="0"/>
              <a:t> JF </a:t>
            </a:r>
            <a:r>
              <a:rPr lang="en-US" sz="1500" dirty="0" err="1"/>
              <a:t>dimulai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panggol</a:t>
            </a:r>
            <a:r>
              <a:rPr lang="en-US" sz="1500" dirty="0"/>
              <a:t> III/b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6275" y="5122843"/>
            <a:ext cx="4743607" cy="64633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" dirty="0"/>
              <a:t>Noted:</a:t>
            </a:r>
          </a:p>
          <a:p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Dasar</a:t>
            </a:r>
            <a:r>
              <a:rPr lang="en-US" sz="1200" dirty="0"/>
              <a:t> </a:t>
            </a:r>
            <a:r>
              <a:rPr lang="en-US" sz="1200" dirty="0" err="1"/>
              <a:t>tergantung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5 </a:t>
            </a:r>
            <a:r>
              <a:rPr lang="en-US" sz="1200" dirty="0" err="1"/>
              <a:t>Kondisi</a:t>
            </a:r>
            <a:r>
              <a:rPr lang="en-US" sz="1200" dirty="0"/>
              <a:t> </a:t>
            </a:r>
            <a:r>
              <a:rPr lang="en-US" sz="1200" dirty="0" err="1"/>
              <a:t>Konvensional</a:t>
            </a:r>
            <a:endParaRPr lang="en-US" sz="1200" dirty="0"/>
          </a:p>
          <a:p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ditentukan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Jenjang</a:t>
            </a:r>
            <a:r>
              <a:rPr lang="en-US" sz="1200" dirty="0"/>
              <a:t> </a:t>
            </a:r>
            <a:r>
              <a:rPr lang="en-US" sz="1200" dirty="0" err="1"/>
              <a:t>Jabatan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Golru</a:t>
            </a:r>
            <a:r>
              <a:rPr lang="en-US" sz="1200" dirty="0"/>
              <a:t> yang </a:t>
            </a:r>
            <a:r>
              <a:rPr lang="en-US" sz="1200" dirty="0" err="1"/>
              <a:t>dimiliki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4911705" y="1035557"/>
            <a:ext cx="1180076" cy="54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7" y="304800"/>
            <a:ext cx="908875" cy="620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C853E6-A77C-4FDC-9F6A-A75B514E7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783" y="2487903"/>
            <a:ext cx="6192903" cy="272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573;p6" descr="图片1">
            <a:extLst>
              <a:ext uri="{FF2B5EF4-FFF2-40B4-BE49-F238E27FC236}">
                <a16:creationId xmlns:a16="http://schemas.microsoft.com/office/drawing/2014/main" id="{42E3CABE-CF18-3A63-3185-11030680B0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45" y="-13702"/>
            <a:ext cx="12192319" cy="68951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BBEB4B-48BB-9705-9357-2F4D77D3AA55}"/>
              </a:ext>
            </a:extLst>
          </p:cNvPr>
          <p:cNvSpPr txBox="1"/>
          <p:nvPr/>
        </p:nvSpPr>
        <p:spPr>
          <a:xfrm>
            <a:off x="7840447" y="1886077"/>
            <a:ext cx="4083525" cy="46166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377">
              <a:defRPr/>
            </a:pPr>
            <a:r>
              <a:rPr lang="en-US" sz="2400" i="1" dirty="0">
                <a:solidFill>
                  <a:srgbClr val="44546A"/>
                </a:solidFill>
                <a:latin typeface="Calibri Light" panose="020F0302020204030204"/>
              </a:rPr>
              <a:t>PAK INTEGRASI</a:t>
            </a:r>
            <a:endParaRPr lang="en-ID" sz="1100" i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CAC02-6552-A1A1-DA36-1869F5ED598B}"/>
              </a:ext>
            </a:extLst>
          </p:cNvPr>
          <p:cNvSpPr txBox="1"/>
          <p:nvPr/>
        </p:nvSpPr>
        <p:spPr>
          <a:xfrm>
            <a:off x="860716" y="2836766"/>
            <a:ext cx="3009987" cy="66684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defTabSz="914377">
              <a:defRPr/>
            </a:pPr>
            <a:r>
              <a:rPr lang="en-US" i="1" kern="1200" dirty="0" err="1">
                <a:solidFill>
                  <a:srgbClr val="44546A"/>
                </a:solidFill>
                <a:latin typeface="Calibri Light" panose="020F0302020204030204"/>
                <a:ea typeface="+mn-ea"/>
                <a:cs typeface="+mn-cs"/>
              </a:rPr>
              <a:t>Penghitungan</a:t>
            </a:r>
            <a:r>
              <a:rPr lang="en-US" i="1" kern="1200" dirty="0">
                <a:solidFill>
                  <a:srgbClr val="44546A"/>
                </a:solidFill>
                <a:latin typeface="Calibri Light" panose="020F0302020204030204"/>
                <a:ea typeface="+mn-ea"/>
                <a:cs typeface="+mn-cs"/>
              </a:rPr>
              <a:t> dan </a:t>
            </a:r>
            <a:r>
              <a:rPr lang="en-US" i="1" kern="1200" dirty="0" err="1">
                <a:solidFill>
                  <a:srgbClr val="44546A"/>
                </a:solidFill>
                <a:latin typeface="Calibri Light" panose="020F0302020204030204"/>
                <a:ea typeface="+mn-ea"/>
                <a:cs typeface="+mn-cs"/>
              </a:rPr>
              <a:t>Akumulasi</a:t>
            </a:r>
            <a:r>
              <a:rPr lang="en-US" i="1" kern="1200" dirty="0">
                <a:solidFill>
                  <a:srgbClr val="44546A"/>
                </a:solidFill>
                <a:latin typeface="Calibri Light" panose="020F0302020204030204"/>
                <a:ea typeface="+mn-ea"/>
                <a:cs typeface="+mn-cs"/>
              </a:rPr>
              <a:t> Angka Kredit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622914-690D-FD10-21F6-E478CC83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6" y="43993"/>
            <a:ext cx="11954311" cy="104161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</a:t>
            </a:r>
            <a:endParaRPr lang="en-ID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F3E33-6F82-E2AE-9B54-362C69A2A7A2}"/>
              </a:ext>
            </a:extLst>
          </p:cNvPr>
          <p:cNvSpPr txBox="1"/>
          <p:nvPr/>
        </p:nvSpPr>
        <p:spPr>
          <a:xfrm>
            <a:off x="5118617" y="2435854"/>
            <a:ext cx="2915944" cy="66684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defTabSz="914377">
              <a:defRPr/>
            </a:pPr>
            <a:r>
              <a:rPr lang="en-US" i="1" kern="1200" dirty="0" err="1">
                <a:solidFill>
                  <a:srgbClr val="44546A"/>
                </a:solidFill>
                <a:latin typeface="Calibri Light" panose="020F0302020204030204"/>
                <a:ea typeface="+mn-ea"/>
                <a:cs typeface="+mn-cs"/>
              </a:rPr>
              <a:t>Penghitungan</a:t>
            </a:r>
            <a:r>
              <a:rPr lang="en-US" i="1" kern="1200" dirty="0">
                <a:solidFill>
                  <a:srgbClr val="44546A"/>
                </a:solidFill>
                <a:latin typeface="Calibri Light" panose="020F0302020204030204"/>
                <a:ea typeface="+mn-ea"/>
                <a:cs typeface="+mn-cs"/>
              </a:rPr>
              <a:t> Kebutuhan Angka Kredit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98F9B1-D7A0-B5B0-850E-2FDAA601B330}"/>
              </a:ext>
            </a:extLst>
          </p:cNvPr>
          <p:cNvSpPr txBox="1"/>
          <p:nvPr/>
        </p:nvSpPr>
        <p:spPr>
          <a:xfrm>
            <a:off x="408608" y="1403730"/>
            <a:ext cx="7648715" cy="666849"/>
          </a:xfrm>
          <a:prstGeom prst="rect">
            <a:avLst/>
          </a:prstGeom>
          <a:noFill/>
        </p:spPr>
        <p:txBody>
          <a:bodyPr wrap="square" lIns="91438" tIns="45719" rIns="91438" bIns="45719" rtlCol="0" anchor="ctr">
            <a:spAutoFit/>
          </a:bodyPr>
          <a:lstStyle/>
          <a:p>
            <a:pPr defTabSz="914178">
              <a:defRPr/>
            </a:pPr>
            <a:r>
              <a:rPr lang="en-US" altLang="zh-CN" kern="1200" dirty="0" err="1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Berdasarkan</a:t>
            </a:r>
            <a:r>
              <a:rPr lang="en-US" altLang="zh-CN" kern="1200" dirty="0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 Ketentuan PerBKN No. </a:t>
            </a:r>
            <a:r>
              <a:rPr lang="en-US" altLang="zh-CN" dirty="0">
                <a:solidFill>
                  <a:srgbClr val="5C5C5C"/>
                </a:solidFill>
                <a:latin typeface="Arial"/>
                <a:ea typeface="宋体" panose="02010600030101010101" pitchFamily="2" charset="-122"/>
              </a:rPr>
              <a:t>3</a:t>
            </a:r>
            <a:r>
              <a:rPr lang="en-US" altLang="zh-CN" kern="1200" dirty="0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 Tahun 2023, </a:t>
            </a:r>
            <a:r>
              <a:rPr lang="en-US" altLang="zh-CN" kern="1200" dirty="0" err="1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terdapat</a:t>
            </a:r>
            <a:r>
              <a:rPr lang="en-US" altLang="zh-CN" kern="1200" dirty="0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 3 </a:t>
            </a:r>
            <a:r>
              <a:rPr lang="en-US" altLang="zh-CN" kern="1200" dirty="0" err="1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formulir</a:t>
            </a:r>
            <a:r>
              <a:rPr lang="en-US" altLang="zh-CN" kern="1200" dirty="0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 penyesuaian </a:t>
            </a:r>
            <a:r>
              <a:rPr lang="en-US" altLang="zh-CN" kern="1200" dirty="0" err="1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angka</a:t>
            </a:r>
            <a:r>
              <a:rPr lang="en-US" altLang="zh-CN" kern="1200" dirty="0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 kredit </a:t>
            </a:r>
            <a:r>
              <a:rPr lang="en-US" altLang="zh-CN" kern="1200" dirty="0" err="1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dari</a:t>
            </a:r>
            <a:r>
              <a:rPr lang="en-US" altLang="zh-CN" kern="1200" dirty="0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 konvensional ke </a:t>
            </a:r>
            <a:r>
              <a:rPr lang="en-US" altLang="zh-CN" kern="1200" dirty="0" err="1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integrasi</a:t>
            </a:r>
            <a:r>
              <a:rPr lang="en-US" altLang="zh-CN" kern="1200" dirty="0">
                <a:solidFill>
                  <a:srgbClr val="5C5C5C"/>
                </a:solidFill>
                <a:ea typeface="宋体" panose="02010600030101010101" pitchFamily="2" charset="-122"/>
                <a:cs typeface="+mn-cs"/>
              </a:rPr>
              <a:t>:</a:t>
            </a:r>
            <a:endParaRPr lang="id-ID" altLang="zh-CN" kern="1200" dirty="0">
              <a:solidFill>
                <a:srgbClr val="5C5C5C"/>
              </a:solidFill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4DFB7A-24B9-DCB6-BEE6-55196A3A4E1D}"/>
              </a:ext>
            </a:extLst>
          </p:cNvPr>
          <p:cNvSpPr/>
          <p:nvPr/>
        </p:nvSpPr>
        <p:spPr>
          <a:xfrm>
            <a:off x="298327" y="1307096"/>
            <a:ext cx="7951152" cy="89695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ID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760CF7-492F-CF3B-6D62-CA6B8B3BB6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7" t="4580" r="5254"/>
          <a:stretch/>
        </p:blipFill>
        <p:spPr>
          <a:xfrm>
            <a:off x="480197" y="3552167"/>
            <a:ext cx="3714177" cy="280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D212A1-C6D4-281F-0E3F-16E02D97C7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0" t="2330" r="2916"/>
          <a:stretch/>
        </p:blipFill>
        <p:spPr>
          <a:xfrm>
            <a:off x="4655429" y="3128337"/>
            <a:ext cx="3283827" cy="321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BC6019-9604-370E-EBDB-98EABC2ED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067" y="2283244"/>
            <a:ext cx="3626399" cy="43525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EA3DC3-808A-8035-6B75-DCA59B3E26C3}"/>
              </a:ext>
            </a:extLst>
          </p:cNvPr>
          <p:cNvSpPr/>
          <p:nvPr/>
        </p:nvSpPr>
        <p:spPr>
          <a:xfrm>
            <a:off x="1744465" y="3894061"/>
            <a:ext cx="65073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29389-2ABA-E403-0F5E-92F6D8110DEB}"/>
              </a:ext>
            </a:extLst>
          </p:cNvPr>
          <p:cNvSpPr/>
          <p:nvPr/>
        </p:nvSpPr>
        <p:spPr>
          <a:xfrm>
            <a:off x="1739699" y="4022646"/>
            <a:ext cx="65073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D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A6D03-B150-9F3E-702C-CB9ED9B2B744}"/>
              </a:ext>
            </a:extLst>
          </p:cNvPr>
          <p:cNvSpPr/>
          <p:nvPr/>
        </p:nvSpPr>
        <p:spPr>
          <a:xfrm>
            <a:off x="5971909" y="3566275"/>
            <a:ext cx="65073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FDCFA2-101E-0BB7-04B8-92CB0E2766D8}"/>
              </a:ext>
            </a:extLst>
          </p:cNvPr>
          <p:cNvSpPr/>
          <p:nvPr/>
        </p:nvSpPr>
        <p:spPr>
          <a:xfrm>
            <a:off x="5971905" y="3685334"/>
            <a:ext cx="65073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787E93-6EE1-96C1-7032-9566589930F8}"/>
              </a:ext>
            </a:extLst>
          </p:cNvPr>
          <p:cNvSpPr/>
          <p:nvPr/>
        </p:nvSpPr>
        <p:spPr>
          <a:xfrm>
            <a:off x="10051929" y="2995154"/>
            <a:ext cx="65073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14A66E-D1D7-675A-8D0F-A4AD33A1CA21}"/>
              </a:ext>
            </a:extLst>
          </p:cNvPr>
          <p:cNvSpPr/>
          <p:nvPr/>
        </p:nvSpPr>
        <p:spPr>
          <a:xfrm>
            <a:off x="10051925" y="3114214"/>
            <a:ext cx="65073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D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7DF9544-519F-F06B-1DE0-1CBCB1B45963}"/>
              </a:ext>
            </a:extLst>
          </p:cNvPr>
          <p:cNvSpPr txBox="1">
            <a:spLocks/>
          </p:cNvSpPr>
          <p:nvPr/>
        </p:nvSpPr>
        <p:spPr>
          <a:xfrm>
            <a:off x="169878" y="2425531"/>
            <a:ext cx="86054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ID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88092D8-A72E-CB74-B258-184D3840821E}"/>
              </a:ext>
            </a:extLst>
          </p:cNvPr>
          <p:cNvSpPr txBox="1">
            <a:spLocks/>
          </p:cNvSpPr>
          <p:nvPr/>
        </p:nvSpPr>
        <p:spPr>
          <a:xfrm>
            <a:off x="4437601" y="2043116"/>
            <a:ext cx="840079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ID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5ED26B5-7D8C-FEBB-9C99-3EFD01CE5A64}"/>
              </a:ext>
            </a:extLst>
          </p:cNvPr>
          <p:cNvSpPr txBox="1">
            <a:spLocks/>
          </p:cNvSpPr>
          <p:nvPr/>
        </p:nvSpPr>
        <p:spPr>
          <a:xfrm>
            <a:off x="8241399" y="1466472"/>
            <a:ext cx="840079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ID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7" y="304800"/>
            <a:ext cx="908875" cy="6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knowledgement Stock Photos &amp; Acknowledgement Stock Images - Alamy">
            <a:extLst>
              <a:ext uri="{FF2B5EF4-FFF2-40B4-BE49-F238E27FC236}">
                <a16:creationId xmlns:a16="http://schemas.microsoft.com/office/drawing/2014/main" id="{DA92C785-D735-BBE9-74B9-C8EF9BC50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3"/>
          <a:stretch/>
        </p:blipFill>
        <p:spPr bwMode="auto">
          <a:xfrm>
            <a:off x="0" y="0"/>
            <a:ext cx="12192000" cy="68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F6D8CEF-7C06-63A9-676C-D18E5AC5BE8C}"/>
              </a:ext>
            </a:extLst>
          </p:cNvPr>
          <p:cNvSpPr/>
          <p:nvPr/>
        </p:nvSpPr>
        <p:spPr>
          <a:xfrm>
            <a:off x="3405" y="0"/>
            <a:ext cx="12192000" cy="6859891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id-ID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0D438-E69C-7530-4B0D-DDBBA727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41"/>
            <a:ext cx="10515600" cy="1325563"/>
          </a:xfrm>
        </p:spPr>
        <p:txBody>
          <a:bodyPr/>
          <a:lstStyle/>
          <a:p>
            <a:pPr algn="ctr"/>
            <a:r>
              <a:rPr lang="en-US" sz="2800" b="1" i="1" dirty="0" err="1"/>
              <a:t>Penetapan</a:t>
            </a:r>
            <a:r>
              <a:rPr lang="en-US" sz="2800" b="1" i="1" dirty="0"/>
              <a:t> Pak Hasil </a:t>
            </a:r>
            <a:r>
              <a:rPr lang="en-US" sz="2800" b="1" i="1" dirty="0" err="1"/>
              <a:t>Penyesuaian</a:t>
            </a:r>
            <a:r>
              <a:rPr lang="en-US" sz="2800" b="1" i="1" dirty="0"/>
              <a:t> </a:t>
            </a:r>
            <a:br>
              <a:rPr lang="en-US" sz="2800" b="1" i="1" dirty="0"/>
            </a:br>
            <a:r>
              <a:rPr lang="en-US" sz="2800" b="1" i="1" dirty="0" err="1"/>
              <a:t>dari</a:t>
            </a:r>
            <a:r>
              <a:rPr lang="en-US" sz="2800" b="1" i="1" dirty="0"/>
              <a:t> Konvensional ke Integrasi</a:t>
            </a:r>
            <a:endParaRPr lang="en-ID" sz="2800" b="1" i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70AC0-E1E9-4990-950B-355BF52B9342}"/>
              </a:ext>
            </a:extLst>
          </p:cNvPr>
          <p:cNvGrpSpPr/>
          <p:nvPr/>
        </p:nvGrpSpPr>
        <p:grpSpPr>
          <a:xfrm>
            <a:off x="713541" y="2088659"/>
            <a:ext cx="5687260" cy="4426771"/>
            <a:chOff x="838200" y="1845004"/>
            <a:chExt cx="5687260" cy="44267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D156C1-7537-3923-C14E-FE98FD017D49}"/>
                </a:ext>
              </a:extLst>
            </p:cNvPr>
            <p:cNvSpPr/>
            <p:nvPr/>
          </p:nvSpPr>
          <p:spPr>
            <a:xfrm>
              <a:off x="838200" y="3162188"/>
              <a:ext cx="2687340" cy="3109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" name="Freeform 21">
              <a:extLst>
                <a:ext uri="{FF2B5EF4-FFF2-40B4-BE49-F238E27FC236}">
                  <a16:creationId xmlns:a16="http://schemas.microsoft.com/office/drawing/2014/main" id="{D2B45512-80AC-865D-9792-DFC18A8473BB}"/>
                </a:ext>
              </a:extLst>
            </p:cNvPr>
            <p:cNvSpPr/>
            <p:nvPr/>
          </p:nvSpPr>
          <p:spPr>
            <a:xfrm>
              <a:off x="1317484" y="2969702"/>
              <a:ext cx="1728772" cy="1391679"/>
            </a:xfrm>
            <a:custGeom>
              <a:avLst/>
              <a:gdLst/>
              <a:ahLst/>
              <a:cxnLst/>
              <a:rect l="l" t="t" r="r" b="b"/>
              <a:pathLst>
                <a:path w="2593158" h="2087519">
                  <a:moveTo>
                    <a:pt x="0" y="0"/>
                  </a:moveTo>
                  <a:lnTo>
                    <a:pt x="2593158" y="0"/>
                  </a:lnTo>
                  <a:lnTo>
                    <a:pt x="2593158" y="2087519"/>
                  </a:lnTo>
                  <a:lnTo>
                    <a:pt x="0" y="2087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4222"/>
              </a:stretch>
            </a:blipFill>
          </p:spPr>
        </p:sp>
        <p:sp>
          <p:nvSpPr>
            <p:cNvPr id="7" name="TextBox 30">
              <a:extLst>
                <a:ext uri="{FF2B5EF4-FFF2-40B4-BE49-F238E27FC236}">
                  <a16:creationId xmlns:a16="http://schemas.microsoft.com/office/drawing/2014/main" id="{2259D41B-5BDD-57D1-76DE-8C41602775EB}"/>
                </a:ext>
              </a:extLst>
            </p:cNvPr>
            <p:cNvSpPr txBox="1"/>
            <p:nvPr/>
          </p:nvSpPr>
          <p:spPr>
            <a:xfrm>
              <a:off x="838200" y="1845004"/>
              <a:ext cx="5687260" cy="4873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15">
                <a:lnSpc>
                  <a:spcPts val="1867"/>
                </a:lnSpc>
                <a:defRPr/>
              </a:pPr>
              <a:r>
                <a:rPr lang="en-US" b="1" u="sng" kern="1200" dirty="0">
                  <a:latin typeface="Futura Bold"/>
                  <a:ea typeface="+mn-ea"/>
                  <a:cs typeface="+mn-cs"/>
                </a:rPr>
                <a:t>PAK INTEGRASI HASIL PENYESUAIAN ANGKA KREDIT DITETAPKAN OLEH: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7E1552-9443-5768-30C9-FEF048A5486B}"/>
                </a:ext>
              </a:extLst>
            </p:cNvPr>
            <p:cNvSpPr txBox="1"/>
            <p:nvPr/>
          </p:nvSpPr>
          <p:spPr>
            <a:xfrm>
              <a:off x="838200" y="4716981"/>
              <a:ext cx="268734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en-US" b="1" i="1" dirty="0" err="1">
                  <a:solidFill>
                    <a:srgbClr val="44546A"/>
                  </a:solidFill>
                  <a:latin typeface="Calibri Light" panose="020F0302020204030204"/>
                </a:rPr>
                <a:t>Pejabat</a:t>
              </a:r>
              <a:r>
                <a:rPr lang="en-US" b="1" i="1" dirty="0">
                  <a:solidFill>
                    <a:srgbClr val="44546A"/>
                  </a:solidFill>
                  <a:latin typeface="Calibri Light" panose="020F0302020204030204"/>
                </a:rPr>
                <a:t> </a:t>
              </a:r>
              <a:r>
                <a:rPr lang="en-US" b="1" i="1" dirty="0" err="1">
                  <a:solidFill>
                    <a:srgbClr val="44546A"/>
                  </a:solidFill>
                  <a:latin typeface="Calibri Light" panose="020F0302020204030204"/>
                </a:rPr>
                <a:t>penetap</a:t>
              </a:r>
              <a:r>
                <a:rPr lang="en-US" b="1" i="1" dirty="0">
                  <a:solidFill>
                    <a:srgbClr val="44546A"/>
                  </a:solidFill>
                  <a:latin typeface="Calibri Light" panose="020F0302020204030204"/>
                </a:rPr>
                <a:t> </a:t>
              </a:r>
              <a:r>
                <a:rPr lang="en-US" b="1" i="1" dirty="0" err="1">
                  <a:solidFill>
                    <a:srgbClr val="44546A"/>
                  </a:solidFill>
                  <a:latin typeface="Calibri Light" panose="020F0302020204030204"/>
                </a:rPr>
                <a:t>angka</a:t>
              </a:r>
              <a:r>
                <a:rPr lang="en-US" b="1" i="1" dirty="0">
                  <a:solidFill>
                    <a:srgbClr val="44546A"/>
                  </a:solidFill>
                  <a:latin typeface="Calibri Light" panose="020F0302020204030204"/>
                </a:rPr>
                <a:t> </a:t>
              </a:r>
              <a:r>
                <a:rPr lang="en-US" b="1" i="1" dirty="0" err="1">
                  <a:solidFill>
                    <a:srgbClr val="44546A"/>
                  </a:solidFill>
                  <a:latin typeface="Calibri Light" panose="020F0302020204030204"/>
                </a:rPr>
                <a:t>kredit</a:t>
              </a:r>
              <a:endParaRPr lang="en-US" b="1" i="1" dirty="0">
                <a:solidFill>
                  <a:srgbClr val="44546A"/>
                </a:solidFill>
                <a:latin typeface="Calibri Light" panose="020F0302020204030204"/>
              </a:endParaRPr>
            </a:p>
            <a:p>
              <a:pPr algn="ctr" defTabSz="914377">
                <a:defRPr/>
              </a:pPr>
              <a:r>
                <a:rPr lang="en-US" b="1" i="1" kern="1200" dirty="0" err="1">
                  <a:solidFill>
                    <a:srgbClr val="44546A"/>
                  </a:solidFill>
                  <a:latin typeface="Calibri Light" panose="020F0302020204030204"/>
                  <a:ea typeface="+mn-ea"/>
                  <a:cs typeface="+mn-cs"/>
                </a:rPr>
                <a:t>Sesuai</a:t>
              </a:r>
              <a:r>
                <a:rPr lang="en-US" b="1" i="1" kern="1200" dirty="0">
                  <a:solidFill>
                    <a:srgbClr val="44546A"/>
                  </a:solidFill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lang="en-US" b="1" i="1" kern="1200" dirty="0" err="1">
                  <a:solidFill>
                    <a:srgbClr val="44546A"/>
                  </a:solidFill>
                  <a:latin typeface="Calibri Light" panose="020F0302020204030204"/>
                  <a:ea typeface="+mn-ea"/>
                  <a:cs typeface="+mn-cs"/>
                </a:rPr>
                <a:t>kewenangannya</a:t>
              </a:r>
              <a:r>
                <a:rPr lang="en-US" b="1" i="1" kern="1200" dirty="0">
                  <a:solidFill>
                    <a:srgbClr val="44546A"/>
                  </a:solidFill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lang="en-US" b="1" i="1" kern="1200" dirty="0" err="1">
                  <a:solidFill>
                    <a:srgbClr val="44546A"/>
                  </a:solidFill>
                  <a:latin typeface="Calibri Light" panose="020F0302020204030204"/>
                  <a:ea typeface="+mn-ea"/>
                  <a:cs typeface="+mn-cs"/>
                </a:rPr>
                <a:t>berdasarkan</a:t>
              </a:r>
              <a:r>
                <a:rPr lang="en-US" b="1" i="1" kern="1200" dirty="0">
                  <a:solidFill>
                    <a:srgbClr val="44546A"/>
                  </a:solidFill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lang="en-US" b="1" i="1" kern="1200" dirty="0" err="1">
                  <a:solidFill>
                    <a:srgbClr val="44546A"/>
                  </a:solidFill>
                  <a:latin typeface="Calibri Light" panose="020F0302020204030204"/>
                  <a:ea typeface="+mn-ea"/>
                  <a:cs typeface="+mn-cs"/>
                </a:rPr>
                <a:t>ketentuan</a:t>
              </a:r>
              <a:r>
                <a:rPr lang="en-US" b="1" i="1" kern="1200" dirty="0">
                  <a:solidFill>
                    <a:srgbClr val="44546A"/>
                  </a:solidFill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lang="en-US" b="1" i="1" kern="1200" dirty="0" err="1">
                  <a:solidFill>
                    <a:srgbClr val="44546A"/>
                  </a:solidFill>
                  <a:latin typeface="Calibri Light" panose="020F0302020204030204"/>
                  <a:ea typeface="+mn-ea"/>
                  <a:cs typeface="+mn-cs"/>
                </a:rPr>
                <a:t>masing-masing</a:t>
              </a:r>
              <a:r>
                <a:rPr lang="en-US" b="1" i="1" kern="1200" dirty="0">
                  <a:solidFill>
                    <a:srgbClr val="44546A"/>
                  </a:solidFill>
                  <a:latin typeface="Calibri Light" panose="020F0302020204030204"/>
                  <a:ea typeface="+mn-ea"/>
                  <a:cs typeface="+mn-cs"/>
                </a:rPr>
                <a:t> JF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DD156C1-7537-3923-C14E-FE98FD017D49}"/>
              </a:ext>
            </a:extLst>
          </p:cNvPr>
          <p:cNvSpPr/>
          <p:nvPr/>
        </p:nvSpPr>
        <p:spPr>
          <a:xfrm>
            <a:off x="4388003" y="3386813"/>
            <a:ext cx="2687340" cy="3109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D" dirty="0"/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D2B45512-80AC-865D-9792-DFC18A8473BB}"/>
              </a:ext>
            </a:extLst>
          </p:cNvPr>
          <p:cNvSpPr/>
          <p:nvPr/>
        </p:nvSpPr>
        <p:spPr>
          <a:xfrm>
            <a:off x="4867287" y="3213358"/>
            <a:ext cx="1728772" cy="1391679"/>
          </a:xfrm>
          <a:custGeom>
            <a:avLst/>
            <a:gdLst/>
            <a:ahLst/>
            <a:cxnLst/>
            <a:rect l="l" t="t" r="r" b="b"/>
            <a:pathLst>
              <a:path w="2593158" h="2087519">
                <a:moveTo>
                  <a:pt x="0" y="0"/>
                </a:moveTo>
                <a:lnTo>
                  <a:pt x="2593158" y="0"/>
                </a:lnTo>
                <a:lnTo>
                  <a:pt x="2593158" y="2087519"/>
                </a:lnTo>
                <a:lnTo>
                  <a:pt x="0" y="20875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4222"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7E1552-9443-5768-30C9-FEF048A5486B}"/>
              </a:ext>
            </a:extLst>
          </p:cNvPr>
          <p:cNvSpPr txBox="1"/>
          <p:nvPr/>
        </p:nvSpPr>
        <p:spPr>
          <a:xfrm>
            <a:off x="4410683" y="4941607"/>
            <a:ext cx="2687340" cy="92332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377">
              <a:defRPr/>
            </a:pP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Pejabat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minimal JPT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Pratama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yang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membidangi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Kepegawaian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/SDM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atau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JF</a:t>
            </a:r>
            <a:endParaRPr lang="en-US" b="1" i="1" kern="1200" dirty="0">
              <a:solidFill>
                <a:srgbClr val="44546A"/>
              </a:solidFill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D156C1-7537-3923-C14E-FE98FD017D49}"/>
              </a:ext>
            </a:extLst>
          </p:cNvPr>
          <p:cNvSpPr/>
          <p:nvPr/>
        </p:nvSpPr>
        <p:spPr>
          <a:xfrm>
            <a:off x="8413903" y="3405843"/>
            <a:ext cx="2687340" cy="3109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D" dirty="0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D2B45512-80AC-865D-9792-DFC18A8473BB}"/>
              </a:ext>
            </a:extLst>
          </p:cNvPr>
          <p:cNvSpPr/>
          <p:nvPr/>
        </p:nvSpPr>
        <p:spPr>
          <a:xfrm>
            <a:off x="8893187" y="3213358"/>
            <a:ext cx="1728772" cy="1391679"/>
          </a:xfrm>
          <a:custGeom>
            <a:avLst/>
            <a:gdLst/>
            <a:ahLst/>
            <a:cxnLst/>
            <a:rect l="l" t="t" r="r" b="b"/>
            <a:pathLst>
              <a:path w="2593158" h="2087519">
                <a:moveTo>
                  <a:pt x="0" y="0"/>
                </a:moveTo>
                <a:lnTo>
                  <a:pt x="2593158" y="0"/>
                </a:lnTo>
                <a:lnTo>
                  <a:pt x="2593158" y="2087519"/>
                </a:lnTo>
                <a:lnTo>
                  <a:pt x="0" y="20875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4222"/>
            </a:stretch>
          </a:blipFill>
        </p:spPr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7E1552-9443-5768-30C9-FEF048A5486B}"/>
              </a:ext>
            </a:extLst>
          </p:cNvPr>
          <p:cNvSpPr txBox="1"/>
          <p:nvPr/>
        </p:nvSpPr>
        <p:spPr>
          <a:xfrm>
            <a:off x="8413903" y="4939144"/>
            <a:ext cx="2687340" cy="152862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377">
              <a:defRPr/>
            </a:pP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Plt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.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Atau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Plh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.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Selaku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Pejabat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penetap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AK yang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pejabat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definitifnya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berhalangan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tetap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atau</a:t>
            </a:r>
            <a:r>
              <a:rPr lang="en-US" b="1" i="1" dirty="0">
                <a:solidFill>
                  <a:srgbClr val="44546A"/>
                </a:solidFill>
                <a:latin typeface="Calibri Light" panose="020F0302020204030204"/>
              </a:rPr>
              <a:t> </a:t>
            </a:r>
            <a:r>
              <a:rPr lang="en-US" b="1" i="1" dirty="0" err="1">
                <a:solidFill>
                  <a:srgbClr val="44546A"/>
                </a:solidFill>
                <a:latin typeface="Calibri Light" panose="020F0302020204030204"/>
              </a:rPr>
              <a:t>sementara</a:t>
            </a:r>
            <a:endParaRPr lang="en-US" b="1" i="1" kern="1200" dirty="0">
              <a:solidFill>
                <a:srgbClr val="44546A"/>
              </a:solidFill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7" y="304800"/>
            <a:ext cx="908875" cy="6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3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title"/>
          </p:nvPr>
        </p:nvSpPr>
        <p:spPr>
          <a:xfrm>
            <a:off x="2692400" y="3219000"/>
            <a:ext cx="6807200" cy="1614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en" sz="4300" dirty="0"/>
              <a:t>KONVERSI ANGKA KREDIT</a:t>
            </a:r>
            <a:endParaRPr sz="4300" dirty="0"/>
          </a:p>
        </p:txBody>
      </p:sp>
      <p:sp>
        <p:nvSpPr>
          <p:cNvPr id="414" name="Google Shape;414;p45"/>
          <p:cNvSpPr txBox="1">
            <a:spLocks noGrp="1"/>
          </p:cNvSpPr>
          <p:nvPr>
            <p:ph type="title" idx="2"/>
          </p:nvPr>
        </p:nvSpPr>
        <p:spPr>
          <a:xfrm>
            <a:off x="5177367" y="1602833"/>
            <a:ext cx="1837200" cy="161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pic>
        <p:nvPicPr>
          <p:cNvPr id="415" name="Google Shape;4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7836" flipH="1">
            <a:off x="6330004" y="760683"/>
            <a:ext cx="1306867" cy="14759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416" name="Google Shape;416;p45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rot="-1506996" flipH="1">
            <a:off x="12173426" y="-2258258"/>
            <a:ext cx="1978207" cy="22341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68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039" y="1395782"/>
            <a:ext cx="11041227" cy="24680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9C3F5-9E1E-78CE-6C57-C13E1FCE8FE4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algn="r" defTabSz="914377">
              <a:defRPr/>
            </a:pPr>
            <a:fld id="{00000000-1234-1234-1234-123412341234}" type="slidenum">
              <a:rPr lang="en-US" kern="1200">
                <a:solidFill>
                  <a:srgbClr val="888888"/>
                </a:solidFill>
                <a:cs typeface="+mn-cs"/>
              </a:rPr>
              <a:pPr algn="r" defTabSz="914377">
                <a:defRPr/>
              </a:pPr>
              <a:t>9</a:t>
            </a:fld>
            <a:endParaRPr lang="en-US" kern="1200">
              <a:solidFill>
                <a:srgbClr val="888888"/>
              </a:solidFill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CDF8F9-DF7E-D732-3125-C60684C13F03}"/>
              </a:ext>
            </a:extLst>
          </p:cNvPr>
          <p:cNvSpPr txBox="1">
            <a:spLocks/>
          </p:cNvSpPr>
          <p:nvPr/>
        </p:nvSpPr>
        <p:spPr>
          <a:xfrm>
            <a:off x="1103445" y="452670"/>
            <a:ext cx="9601067" cy="89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74"/>
              <a:buFont typeface="Calibri"/>
              <a:buNone/>
              <a:defRPr sz="59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14354">
              <a:buClr>
                <a:prstClr val="black"/>
              </a:buClr>
              <a:defRPr/>
            </a:pPr>
            <a:r>
              <a:rPr lang="en-ID" sz="2400" b="1" i="1" dirty="0">
                <a:solidFill>
                  <a:srgbClr val="44546A"/>
                </a:solidFill>
                <a:latin typeface="Arial"/>
              </a:rPr>
              <a:t>KETENTUAN KONVERSI PREDIKAT KINERJA KE DALAM ANGKA KREDIT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8B4F7-323D-F196-4C93-08CB1A2800E1}"/>
              </a:ext>
            </a:extLst>
          </p:cNvPr>
          <p:cNvSpPr txBox="1"/>
          <p:nvPr/>
        </p:nvSpPr>
        <p:spPr>
          <a:xfrm>
            <a:off x="835720" y="1660316"/>
            <a:ext cx="10561173" cy="193899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endParaRPr lang="en-ID" sz="1600" dirty="0">
              <a:solidFill>
                <a:prstClr val="black"/>
              </a:solidFill>
            </a:endParaRPr>
          </a:p>
          <a:p>
            <a:pPr defTabSz="914377">
              <a:lnSpc>
                <a:spcPct val="150000"/>
              </a:lnSpc>
              <a:defRPr/>
            </a:pPr>
            <a:r>
              <a:rPr lang="en-ID" sz="1600" dirty="0" err="1">
                <a:solidFill>
                  <a:prstClr val="black"/>
                </a:solidFill>
              </a:rPr>
              <a:t>Penilaian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kinerja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dilakukan</a:t>
            </a:r>
            <a:r>
              <a:rPr lang="en-ID" sz="1600" dirty="0">
                <a:solidFill>
                  <a:prstClr val="black"/>
                </a:solidFill>
              </a:rPr>
              <a:t> oleh </a:t>
            </a:r>
            <a:r>
              <a:rPr lang="en-ID" sz="1600" dirty="0" err="1">
                <a:solidFill>
                  <a:prstClr val="black"/>
                </a:solidFill>
              </a:rPr>
              <a:t>atasan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langsung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sebagai</a:t>
            </a:r>
            <a:r>
              <a:rPr lang="en-ID" sz="1600" dirty="0">
                <a:solidFill>
                  <a:prstClr val="black"/>
                </a:solidFill>
              </a:rPr>
              <a:t> Pejabat </a:t>
            </a:r>
            <a:r>
              <a:rPr lang="en-ID" sz="1600" dirty="0" err="1">
                <a:solidFill>
                  <a:prstClr val="black"/>
                </a:solidFill>
              </a:rPr>
              <a:t>Penilai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Kinerja</a:t>
            </a:r>
            <a:r>
              <a:rPr lang="en-ID" sz="1600" dirty="0">
                <a:solidFill>
                  <a:prstClr val="black"/>
                </a:solidFill>
              </a:rPr>
              <a:t>, </a:t>
            </a:r>
            <a:r>
              <a:rPr lang="en-ID" sz="1600" dirty="0" err="1">
                <a:solidFill>
                  <a:prstClr val="black"/>
                </a:solidFill>
              </a:rPr>
              <a:t>melalui</a:t>
            </a:r>
            <a:r>
              <a:rPr lang="en-ID" sz="1600" dirty="0">
                <a:solidFill>
                  <a:prstClr val="black"/>
                </a:solidFill>
              </a:rPr>
              <a:t>:</a:t>
            </a:r>
          </a:p>
          <a:p>
            <a:pPr marL="304792" indent="-304792" defTabSz="914377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ID" sz="1600" dirty="0" err="1">
                <a:solidFill>
                  <a:prstClr val="black"/>
                </a:solidFill>
              </a:rPr>
              <a:t>Hasil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penilaian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kinerja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berupa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predikat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kinerja</a:t>
            </a:r>
            <a:endParaRPr lang="en-ID" sz="1600" dirty="0">
              <a:solidFill>
                <a:prstClr val="black"/>
              </a:solidFill>
            </a:endParaRPr>
          </a:p>
          <a:p>
            <a:pPr marL="304792" indent="-304792" defTabSz="914377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ID" sz="1600" dirty="0" err="1">
                <a:solidFill>
                  <a:prstClr val="black"/>
                </a:solidFill>
              </a:rPr>
              <a:t>Predikat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Kinerja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dikonversi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ke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angka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kredit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</a:p>
          <a:p>
            <a:pPr marL="304792" indent="-304792" defTabSz="914377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ID" sz="1600" dirty="0" err="1">
                <a:solidFill>
                  <a:prstClr val="black"/>
                </a:solidFill>
              </a:rPr>
              <a:t>Angka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kredit</a:t>
            </a:r>
            <a:r>
              <a:rPr lang="en-ID" sz="1600" dirty="0">
                <a:solidFill>
                  <a:prstClr val="black"/>
                </a:solidFill>
              </a:rPr>
              <a:t> di </a:t>
            </a:r>
            <a:r>
              <a:rPr lang="en-ID" sz="1600" dirty="0" err="1">
                <a:solidFill>
                  <a:prstClr val="black"/>
                </a:solidFill>
              </a:rPr>
              <a:t>tuangkan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pada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formulir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sesuai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ketentuan</a:t>
            </a:r>
            <a:r>
              <a:rPr lang="en-ID" sz="1600" dirty="0">
                <a:solidFill>
                  <a:prstClr val="black"/>
                </a:solidFill>
              </a:rPr>
              <a:t> yang </a:t>
            </a:r>
            <a:r>
              <a:rPr lang="en-ID" sz="1600" dirty="0" err="1">
                <a:solidFill>
                  <a:prstClr val="black"/>
                </a:solidFill>
              </a:rPr>
              <a:t>berlaku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A04B54-52DB-71C0-64BC-C73C740210CE}"/>
              </a:ext>
            </a:extLst>
          </p:cNvPr>
          <p:cNvSpPr txBox="1"/>
          <p:nvPr/>
        </p:nvSpPr>
        <p:spPr>
          <a:xfrm>
            <a:off x="5711958" y="4094317"/>
            <a:ext cx="5821893" cy="23938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8" tIns="45719" rIns="91438" bIns="45719">
            <a:spAutoFit/>
          </a:bodyPr>
          <a:lstStyle/>
          <a:p>
            <a:pPr marL="101597" defTabSz="914377">
              <a:lnSpc>
                <a:spcPct val="150000"/>
              </a:lnSpc>
              <a:spcAft>
                <a:spcPts val="600"/>
              </a:spcAft>
              <a:defRPr/>
            </a:pPr>
            <a:r>
              <a:rPr lang="sv-SE" sz="16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Perolehan Ijazah atau Pendidikan Setingkat Lebih Tinggi</a:t>
            </a:r>
          </a:p>
          <a:p>
            <a:pPr marL="387341" indent="-285744" defTabSz="91437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v-SE" sz="1600" b="1" dirty="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Diberikan tambahan AK 25% jika memperoleh ijazah pendidikan formal lebih tinggi </a:t>
            </a:r>
          </a:p>
          <a:p>
            <a:pPr marL="387341" indent="-285744" defTabSz="91437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v-SE" sz="1600" b="1" dirty="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(predikat kinerja minimal Baik)</a:t>
            </a:r>
          </a:p>
          <a:p>
            <a:pPr marL="387341" indent="-285744" defTabSz="91437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v-SE" sz="1600" b="1" dirty="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Disampaikan terlebih dahulu ke BKN untuk di berikan surat pengesahan/penyematan gelar.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58E3A2-016F-B49D-55F7-28D19DCEE16E}"/>
              </a:ext>
            </a:extLst>
          </p:cNvPr>
          <p:cNvSpPr txBox="1"/>
          <p:nvPr/>
        </p:nvSpPr>
        <p:spPr>
          <a:xfrm>
            <a:off x="724647" y="4094316"/>
            <a:ext cx="4768897" cy="1908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8" tIns="45719" rIns="91438" bIns="45719">
            <a:spAutoFit/>
          </a:bodyPr>
          <a:lstStyle/>
          <a:p>
            <a:pPr marL="101597" defTabSz="914377">
              <a:lnSpc>
                <a:spcPct val="150000"/>
              </a:lnSpc>
              <a:spcAft>
                <a:spcPts val="600"/>
              </a:spcAft>
              <a:defRPr/>
            </a:pPr>
            <a:r>
              <a:rPr lang="sv-SE" sz="24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PENILAIAN KINERJA</a:t>
            </a:r>
          </a:p>
          <a:p>
            <a:pPr marL="330192" indent="-228594" defTabSz="914377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v-SE" sz="2400" b="1" dirty="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Evaluasi tahunan</a:t>
            </a:r>
          </a:p>
          <a:p>
            <a:pPr marL="330192" indent="-228594" defTabSz="914377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v-SE" sz="2400" b="1" dirty="0">
                <a:solidFill>
                  <a:prstClr val="black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Evaluasi periodik</a:t>
            </a:r>
          </a:p>
        </p:txBody>
      </p:sp>
    </p:spTree>
    <p:extLst>
      <p:ext uri="{BB962C8B-B14F-4D97-AF65-F5344CB8AC3E}">
        <p14:creationId xmlns:p14="http://schemas.microsoft.com/office/powerpoint/2010/main" val="32864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Contents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自定义 1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80D"/>
      </a:accent1>
      <a:accent2>
        <a:srgbClr val="22374C"/>
      </a:accent2>
      <a:accent3>
        <a:srgbClr val="FFB80D"/>
      </a:accent3>
      <a:accent4>
        <a:srgbClr val="22374C"/>
      </a:accent4>
      <a:accent5>
        <a:srgbClr val="FFB80D"/>
      </a:accent5>
      <a:accent6>
        <a:srgbClr val="22374C"/>
      </a:accent6>
      <a:hlink>
        <a:srgbClr val="22374C"/>
      </a:hlink>
      <a:folHlink>
        <a:srgbClr val="22374C"/>
      </a:folHlink>
    </a:clrScheme>
    <a:fontScheme name="5svityxo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40035</TotalTime>
  <Words>1582</Words>
  <Application>Microsoft Office PowerPoint</Application>
  <PresentationFormat>Widescreen</PresentationFormat>
  <Paragraphs>284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等线</vt:lpstr>
      <vt:lpstr>Gulim</vt:lpstr>
      <vt:lpstr>微软雅黑</vt:lpstr>
      <vt:lpstr>Arial</vt:lpstr>
      <vt:lpstr>Berlin Sans FB Demi</vt:lpstr>
      <vt:lpstr>Cairo</vt:lpstr>
      <vt:lpstr>Calibri</vt:lpstr>
      <vt:lpstr>Calibri Light</vt:lpstr>
      <vt:lpstr>Futura Bold</vt:lpstr>
      <vt:lpstr>Lato</vt:lpstr>
      <vt:lpstr>Roboto Condensed Light</vt:lpstr>
      <vt:lpstr>1_Contents Slide Master</vt:lpstr>
      <vt:lpstr>www.freeppt7.com</vt:lpstr>
      <vt:lpstr>2_Office Theme</vt:lpstr>
      <vt:lpstr>Angka Kredit Penyesuaian Integrasi,dan Konversi</vt:lpstr>
      <vt:lpstr>ANGKA KREDIT Penyesuaian ke Integrasi</vt:lpstr>
      <vt:lpstr>PowerPoint Presentation</vt:lpstr>
      <vt:lpstr>PowerPoint Presentation</vt:lpstr>
      <vt:lpstr>PowerPoint Presentation</vt:lpstr>
      <vt:lpstr> OUTPUT </vt:lpstr>
      <vt:lpstr>Penetapan Pak Hasil Penyesuaian  dari Konvensional ke Integrasi</vt:lpstr>
      <vt:lpstr>KONVERSI ANGKA KREDIT</vt:lpstr>
      <vt:lpstr>PowerPoint Presentation</vt:lpstr>
      <vt:lpstr>PowerPoint Presentation</vt:lpstr>
      <vt:lpstr>PowerPoint Presentation</vt:lpstr>
      <vt:lpstr>Formulir Angka Kredit Metode Konversi</vt:lpstr>
      <vt:lpstr>PowerPoint Presentation</vt:lpstr>
      <vt:lpstr>Layanan kenaikan pangkat tahun 2024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Zulfiqri Nazar</dc:creator>
  <cp:lastModifiedBy>Dadi Mulyadi</cp:lastModifiedBy>
  <cp:revision>68</cp:revision>
  <dcterms:created xsi:type="dcterms:W3CDTF">2023-07-11T23:07:52Z</dcterms:created>
  <dcterms:modified xsi:type="dcterms:W3CDTF">2024-01-22T04:47:36Z</dcterms:modified>
</cp:coreProperties>
</file>